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01" r:id="rId5"/>
    <p:sldId id="275" r:id="rId6"/>
    <p:sldId id="276" r:id="rId7"/>
    <p:sldId id="274" r:id="rId8"/>
    <p:sldId id="288" r:id="rId9"/>
    <p:sldId id="277" r:id="rId10"/>
    <p:sldId id="299" r:id="rId11"/>
    <p:sldId id="279" r:id="rId12"/>
    <p:sldId id="281" r:id="rId13"/>
    <p:sldId id="289" r:id="rId14"/>
    <p:sldId id="296" r:id="rId15"/>
    <p:sldId id="297" r:id="rId16"/>
    <p:sldId id="290" r:id="rId17"/>
    <p:sldId id="291" r:id="rId18"/>
    <p:sldId id="292" r:id="rId19"/>
    <p:sldId id="293" r:id="rId20"/>
    <p:sldId id="294" r:id="rId21"/>
    <p:sldId id="29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6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0485-C0B7-45D6-B386-FA4DAAB08A7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DF59-F833-4C65-A1F1-77255B57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boyunj0226@skk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8053386-022B-4973-9DC7-B4433C089EB4}"/>
              </a:ext>
            </a:extLst>
          </p:cNvPr>
          <p:cNvSpPr/>
          <p:nvPr/>
        </p:nvSpPr>
        <p:spPr>
          <a:xfrm>
            <a:off x="0" y="-1"/>
            <a:ext cx="9144000" cy="92528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146DBFF-9F89-400D-9811-B8470F48D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05" y="67623"/>
            <a:ext cx="790043" cy="790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57" y="1296540"/>
            <a:ext cx="8773886" cy="2387600"/>
          </a:xfrm>
        </p:spPr>
        <p:txBody>
          <a:bodyPr anchor="ctr" anchorCtr="0">
            <a:normAutofit fontScale="90000"/>
          </a:bodyPr>
          <a:lstStyle/>
          <a:p>
            <a:r>
              <a:rPr lang="en-US" sz="2200" b="1" dirty="0">
                <a:ln w="0"/>
                <a:gradFill>
                  <a:gsLst>
                    <a:gs pos="21000">
                      <a:schemeClr val="accent6">
                        <a:lumMod val="50000"/>
                      </a:schemeClr>
                    </a:gs>
                    <a:gs pos="88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HDR-Nets 2020</a:t>
            </a:r>
            <a:br>
              <a:rPr lang="en-US" sz="1800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</a:br>
            <a:b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</a:br>
            <a:r>
              <a:rPr lang="en-US" sz="4400" b="1" dirty="0" err="1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MoGAN</a:t>
            </a:r>
            <a: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: GAN based </a:t>
            </a:r>
            <a:b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</a:br>
            <a: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Next </a:t>
            </a:r>
            <a:r>
              <a:rPr lang="en-US" sz="4400" b="1" dirty="0" err="1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PoA</a:t>
            </a:r>
            <a: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Selection for </a:t>
            </a:r>
            <a:b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</a:br>
            <a:r>
              <a:rPr lang="en-US" sz="4400" b="1" dirty="0">
                <a:ln w="0"/>
                <a:gradFill>
                  <a:gsLst>
                    <a:gs pos="21000">
                      <a:schemeClr val="tx1"/>
                    </a:gs>
                    <a:gs pos="88000">
                      <a:srgbClr val="0070C0"/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Proactive Mobility Management</a:t>
            </a:r>
            <a:endParaRPr lang="en-US" sz="4400" b="1" dirty="0">
              <a:ln w="0"/>
              <a:gradFill>
                <a:gsLst>
                  <a:gs pos="21000">
                    <a:schemeClr val="tx1"/>
                  </a:gs>
                  <a:gs pos="88000">
                    <a:srgbClr val="0070C0"/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9154"/>
            <a:ext cx="6858000" cy="2619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Boyun Jang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boyunj0226@skku.edu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Dept. of Artificial Intelligence</a:t>
            </a:r>
          </a:p>
          <a:p>
            <a:pPr>
              <a:lnSpc>
                <a:spcPct val="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Sungkyunkwan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University, Korea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October 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F6B478-25A2-488F-BB06-31F0784BF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120" y="3684140"/>
            <a:ext cx="1082655" cy="13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10/21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C129F48-64E0-4E90-9F3F-B0B1BADD8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00" y="1071824"/>
            <a:ext cx="6551843" cy="55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11/21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pic>
        <p:nvPicPr>
          <p:cNvPr id="7" name="그림 6" descr="시계이(가) 표시된 사진&#10;&#10;자동 생성된 설명">
            <a:extLst>
              <a:ext uri="{FF2B5EF4-FFF2-40B4-BE49-F238E27FC236}">
                <a16:creationId xmlns:a16="http://schemas.microsoft.com/office/drawing/2014/main" id="{7BD4AC83-4388-4E01-95F5-8BFAA4C82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40" y="1809146"/>
            <a:ext cx="5860120" cy="4366884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A8AD6D6-9C33-4928-8FE6-244C9F7CEC8A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91431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sz="2200" dirty="0"/>
              <a:t>Structure of </a:t>
            </a:r>
            <a:r>
              <a:rPr lang="en-US" altLang="ko-KR" sz="2200" dirty="0"/>
              <a:t>g</a:t>
            </a:r>
            <a:r>
              <a:rPr lang="en-US" sz="2200" dirty="0"/>
              <a:t>enerator</a:t>
            </a:r>
            <a:endParaRPr lang="en-US" sz="1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endParaRPr lang="en-US" sz="22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000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228600" indent="-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endParaRPr lang="en-US" dirty="0"/>
          </a:p>
          <a:p>
            <a:pPr marL="228600" lvl="1" indent="-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3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12/21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3DF612A-11FF-4821-82FC-38025A9F7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18" y="2533652"/>
            <a:ext cx="4906854" cy="395679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91431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sz="2200" dirty="0"/>
              <a:t>Structure of </a:t>
            </a:r>
            <a:r>
              <a:rPr lang="en-US" altLang="ko-KR" sz="2200" dirty="0"/>
              <a:t>d</a:t>
            </a:r>
            <a:r>
              <a:rPr lang="en-US" sz="2200" dirty="0"/>
              <a:t>iscriminator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For classification, FC layer performs better than RNN based structures</a:t>
            </a:r>
          </a:p>
          <a:p>
            <a:pPr marL="1257300" lvl="2" indent="-457200" algn="l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+mn-lt"/>
              </a:rPr>
              <a:t>For recognizing all the properties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20769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13/21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A0C07FF6-E8B6-4B12-88E3-3627D5463F2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1112813"/>
                <a:ext cx="9143134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 2" pitchFamily="18" charset="2"/>
                  <a:buChar char="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SzPct val="50000"/>
                  <a:buFont typeface="Arial" charset="0"/>
                  <a:buChar char="►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SzPct val="50000"/>
                  <a:buFont typeface="Wingdings" pitchFamily="2" charset="2"/>
                  <a:buChar char="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8ED5"/>
                  </a:buClr>
                  <a:buFont typeface="Wingdings 2" pitchFamily="18" charset="2"/>
                  <a:buChar char="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sz="2200" dirty="0"/>
                  <a:t>Training </a:t>
                </a:r>
                <a:r>
                  <a:rPr lang="en-US" altLang="ko-KR" sz="2200" dirty="0"/>
                  <a:t>p</a:t>
                </a:r>
                <a:r>
                  <a:rPr lang="en-US" sz="2200" dirty="0"/>
                  <a:t>roce</a:t>
                </a:r>
                <a:r>
                  <a:rPr lang="en-US" altLang="ko-KR" sz="2200" dirty="0"/>
                  <a:t>dure</a:t>
                </a:r>
                <a:r>
                  <a:rPr lang="en-US" sz="2200" dirty="0"/>
                  <a:t> of </a:t>
                </a:r>
                <a:r>
                  <a:rPr lang="en-US" sz="2200" dirty="0" err="1"/>
                  <a:t>MoGAN</a:t>
                </a:r>
                <a:endParaRPr lang="en-US" altLang="ko-KR" sz="2200" dirty="0"/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latin typeface="+mn-lt"/>
                  </a:rPr>
                  <a:t>Error function: Binary cross entropy</a:t>
                </a:r>
              </a:p>
              <a:p>
                <a:pPr marL="400050" lvl="1" indent="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None/>
                </a:pPr>
                <a:endParaRPr lang="en-US" altLang="ko-KR" sz="1000" dirty="0">
                  <a:latin typeface="+mn-lt"/>
                </a:endParaRPr>
              </a:p>
              <a:p>
                <a:pPr marL="400050" lvl="1" indent="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None/>
                </a:pPr>
                <a:endParaRPr lang="en-US" altLang="ko-KR" sz="1000" dirty="0">
                  <a:latin typeface="+mn-lt"/>
                </a:endParaRP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: Expected value,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: Predicted value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3600" dirty="0"/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/>
                  <a:t>Step 1 (Minimax step)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altLang="ko-KR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ko-KR" alt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(0, 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(1,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)))]</m:t>
                            </m:r>
                          </m:e>
                        </m:func>
                      </m:e>
                    </m:func>
                  </m:oMath>
                </a14:m>
                <a:endParaRPr lang="en-US" altLang="ko-KR" sz="1600" dirty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1000" dirty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/>
                  <a:t>Step 2 (Additional training step for generator)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ko-KR" altLang="en-US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))]</m:t>
                        </m:r>
                      </m:e>
                    </m:func>
                  </m:oMath>
                </a14:m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A0C07FF6-E8B6-4B12-88E3-3627D546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1112813"/>
                <a:ext cx="9143134" cy="1752600"/>
              </a:xfrm>
              <a:prstGeom prst="rect">
                <a:avLst/>
              </a:prstGeom>
              <a:blipFill>
                <a:blip r:embed="rId5"/>
                <a:stretch>
                  <a:fillRect t="-2091" b="-1717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AFB7EDF-E7D8-47DA-9B34-7B5A9CFAC081}"/>
                  </a:ext>
                </a:extLst>
              </p:cNvPr>
              <p:cNvSpPr/>
              <p:nvPr/>
            </p:nvSpPr>
            <p:spPr>
              <a:xfrm>
                <a:off x="733374" y="1861595"/>
                <a:ext cx="7197634" cy="78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altLang="ko-K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AFB7EDF-E7D8-47DA-9B34-7B5A9CFAC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4" y="1861595"/>
                <a:ext cx="7197634" cy="784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44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14/21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B1E5EE8B-3FCC-47FB-976B-F3BDBCF76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29906"/>
                  </p:ext>
                </p:extLst>
              </p:nvPr>
            </p:nvGraphicFramePr>
            <p:xfrm>
              <a:off x="549406" y="1172481"/>
              <a:ext cx="8362283" cy="53902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62283">
                      <a:extLst>
                        <a:ext uri="{9D8B030D-6E8A-4147-A177-3AD203B41FA5}">
                          <a16:colId xmlns:a16="http://schemas.microsoft.com/office/drawing/2014/main" val="2330054004"/>
                        </a:ext>
                      </a:extLst>
                    </a:gridCol>
                  </a:tblGrid>
                  <a:tr h="421188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Algorithm: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training procedure of </a:t>
                          </a:r>
                          <a:r>
                            <a:rPr lang="en-US" sz="2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MoGAN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711312004"/>
                      </a:ext>
                    </a:extLst>
                  </a:tr>
                  <a:tr h="931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altLang="ko-KR" sz="1800" b="1" baseline="0" dirty="0"/>
                            <a:t>Initialize: </a:t>
                          </a:r>
                          <a:r>
                            <a:rPr lang="en-US" altLang="ko-KR" sz="1800" baseline="0" dirty="0"/>
                            <a:t>Number of total epoch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ko-KR" sz="1800" baseline="0" dirty="0"/>
                            <a:t>, number of Step 2 per epoch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baseline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ko-KR" sz="1800" baseline="0" dirty="0"/>
                            <a:t>, </a:t>
                          </a:r>
                          <a:br>
                            <a:rPr lang="en-US" altLang="ko-KR" sz="1800" baseline="0" dirty="0"/>
                          </a:br>
                          <a:r>
                            <a:rPr lang="en-US" altLang="ko-KR" sz="1800" baseline="0" dirty="0"/>
                            <a:t>                  randomly initialized weights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baseline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1800" b="0" i="1" baseline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US" altLang="ko-KR" sz="1800" baseline="0" dirty="0"/>
                            <a:t>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ko-KR" altLang="en-US" sz="1800" i="1" baseline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ko-KR" alt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oMath>
                          </a14:m>
                          <a:endParaRPr lang="en-US" altLang="ko-KR" sz="1800" b="0" baseline="0" dirty="0"/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800" b="1" dirty="0"/>
                            <a:t>Input:</a:t>
                          </a:r>
                          <a:r>
                            <a:rPr lang="en-US" sz="1800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baseline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1800" b="1" i="1" baseline="0" smtClean="0">
                                  <a:latin typeface="Cambria Math" panose="02040503050406030204" pitchFamily="18" charset="0"/>
                                </a:rPr>
                                <m:t>={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⋯, 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124473436"/>
                      </a:ext>
                    </a:extLst>
                  </a:tr>
                  <a:tr h="37042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800" dirty="0"/>
                            <a:t>1.  Error function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800" dirty="0"/>
                            <a:t> binary</a:t>
                          </a:r>
                          <a:r>
                            <a:rPr lang="en-US" sz="1800" baseline="0" dirty="0"/>
                            <a:t> cross entropy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800" dirty="0"/>
                            <a:t>2. 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do: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800" dirty="0"/>
                            <a:t>3.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ko-KR" altLang="en-US" sz="18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 predicts next </a:t>
                          </a:r>
                          <a:r>
                            <a:rPr lang="en-US" sz="1800" dirty="0" err="1"/>
                            <a:t>PoA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4.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 </m:t>
                              </m:r>
                            </m:oMath>
                          </a14:m>
                          <a:r>
                            <a:rPr lang="en-US" sz="1800" dirty="0"/>
                            <a:t>Combine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altLang="ko-KR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5.         </a:t>
                          </a:r>
                          <a:r>
                            <a:rPr lang="en-US" sz="1800" dirty="0" err="1"/>
                            <a:t>D_loss_real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800" dirty="0"/>
                            <a:t> Get loss value from D</a:t>
                          </a:r>
                          <a:r>
                            <a:rPr lang="en-US" sz="1800" baseline="0" dirty="0"/>
                            <a:t> for real data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sSub>
                                <m:sSub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ko-KR" alt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ko-KR" sz="1800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altLang="ko-KR" sz="1800" dirty="0"/>
                            <a:t>6.         D_loss</a:t>
                          </a:r>
                          <a:r>
                            <a:rPr lang="en-US" altLang="ko-KR" sz="1800" dirty="0" err="1"/>
                            <a:t>_fake</a:t>
                          </a:r>
                          <a:r>
                            <a:rPr lang="en-US" altLang="ko-KR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altLang="ko-KR" sz="1800" dirty="0"/>
                            <a:t> Get loss value from D</a:t>
                          </a:r>
                          <a:r>
                            <a:rPr lang="en-US" altLang="ko-KR" sz="1800" baseline="0" dirty="0"/>
                            <a:t> for generated data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(1, </m:t>
                              </m:r>
                              <m:sSub>
                                <m:sSub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ko-KR" alt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800" dirty="0"/>
                            <a:t>7.         Update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US" sz="1800" dirty="0"/>
                            <a:t> to maximize </a:t>
                          </a:r>
                          <a:r>
                            <a:rPr lang="en-US" altLang="ko-KR" sz="1800" dirty="0" err="1"/>
                            <a:t>D_loss_real</a:t>
                          </a:r>
                          <a:r>
                            <a:rPr lang="en-US" altLang="ko-KR" sz="1800" dirty="0"/>
                            <a:t> + </a:t>
                          </a:r>
                          <a:r>
                            <a:rPr lang="en-US" altLang="ko-KR" sz="1800" dirty="0" err="1"/>
                            <a:t>D_loss_fake</a:t>
                          </a:r>
                          <a:endParaRPr lang="en-US" altLang="ko-KR" sz="1800" dirty="0"/>
                        </a:p>
                        <a:p>
                          <a:pPr algn="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800" dirty="0"/>
                            <a:t>Continue…</a:t>
                          </a:r>
                          <a:endParaRPr lang="en-US" sz="2000" dirty="0"/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913324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B1E5EE8B-3FCC-47FB-976B-F3BDBCF76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29906"/>
                  </p:ext>
                </p:extLst>
              </p:nvPr>
            </p:nvGraphicFramePr>
            <p:xfrm>
              <a:off x="549406" y="1172481"/>
              <a:ext cx="8362283" cy="53902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62283">
                      <a:extLst>
                        <a:ext uri="{9D8B030D-6E8A-4147-A177-3AD203B41FA5}">
                          <a16:colId xmlns:a16="http://schemas.microsoft.com/office/drawing/2014/main" val="2330054004"/>
                        </a:ext>
                      </a:extLst>
                    </a:gridCol>
                  </a:tblGrid>
                  <a:tr h="421188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Algorithm: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training procedure of </a:t>
                          </a:r>
                          <a:r>
                            <a:rPr lang="en-US" sz="2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MoGAN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711312004"/>
                      </a:ext>
                    </a:extLst>
                  </a:tr>
                  <a:tr h="94834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00870" marR="100870" marT="50435" marB="50435">
                        <a:blipFill>
                          <a:blip r:embed="rId4"/>
                          <a:stretch>
                            <a:fillRect l="-73" t="-46154" r="-146" b="-432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73436"/>
                      </a:ext>
                    </a:extLst>
                  </a:tr>
                  <a:tr h="40207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00870" marR="100870" marT="50435" marB="50435">
                        <a:blipFill>
                          <a:blip r:embed="rId4"/>
                          <a:stretch>
                            <a:fillRect l="-73" t="-34545" r="-146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33248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921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15/21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B1E5EE8B-3FCC-47FB-976B-F3BDBCF76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9870279"/>
                  </p:ext>
                </p:extLst>
              </p:nvPr>
            </p:nvGraphicFramePr>
            <p:xfrm>
              <a:off x="549405" y="1172483"/>
              <a:ext cx="8362282" cy="4096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62282">
                      <a:extLst>
                        <a:ext uri="{9D8B030D-6E8A-4147-A177-3AD203B41FA5}">
                          <a16:colId xmlns:a16="http://schemas.microsoft.com/office/drawing/2014/main" val="2330054004"/>
                        </a:ext>
                      </a:extLst>
                    </a:gridCol>
                  </a:tblGrid>
                  <a:tr h="421188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Algorithm: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training procedure of </a:t>
                          </a:r>
                          <a:r>
                            <a:rPr lang="en-US" sz="2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MoGAN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711312004"/>
                      </a:ext>
                    </a:extLst>
                  </a:tr>
                  <a:tr h="931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altLang="ko-KR" sz="1800" b="1" baseline="0" dirty="0"/>
                            <a:t>Initialize: </a:t>
                          </a:r>
                          <a:r>
                            <a:rPr lang="en-US" altLang="ko-KR" sz="1800" baseline="0" dirty="0"/>
                            <a:t>Number of total epoch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ko-KR" sz="1800" baseline="0" dirty="0"/>
                            <a:t>, number of Step 2 per epoch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baseline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ko-KR" sz="1800" baseline="0" dirty="0"/>
                            <a:t>, </a:t>
                          </a:r>
                          <a:br>
                            <a:rPr lang="en-US" altLang="ko-KR" sz="1800" baseline="0" dirty="0"/>
                          </a:br>
                          <a:r>
                            <a:rPr lang="en-US" altLang="ko-KR" sz="1800" baseline="0" dirty="0"/>
                            <a:t>                  randomly initialized weights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baseline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1800" b="0" i="1" baseline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US" altLang="ko-KR" sz="1800" baseline="0" dirty="0"/>
                            <a:t>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ko-KR" altLang="en-US" sz="1800" i="1" baseline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ko-KR" alt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oMath>
                          </a14:m>
                          <a:endParaRPr lang="en-US" altLang="ko-KR" sz="1800" b="0" baseline="0" dirty="0"/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800" b="1" dirty="0"/>
                            <a:t>Input:</a:t>
                          </a:r>
                          <a:r>
                            <a:rPr lang="en-US" sz="1800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baseline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1800" b="1" i="1" baseline="0" smtClean="0">
                                  <a:latin typeface="Cambria Math" panose="02040503050406030204" pitchFamily="18" charset="0"/>
                                </a:rPr>
                                <m:t>={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⋯, 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ko-KR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124473436"/>
                      </a:ext>
                    </a:extLst>
                  </a:tr>
                  <a:tr h="27266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altLang="ko-KR" sz="1800" dirty="0"/>
                            <a:t>8.         G_loss_Step1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altLang="ko-KR" sz="1800" dirty="0"/>
                            <a:t> Get loss value from G</a:t>
                          </a:r>
                          <a:r>
                            <a:rPr lang="en-US" altLang="ko-KR" sz="1800" baseline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(1, </m:t>
                              </m:r>
                              <m:sSub>
                                <m:sSub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ko-KR" alt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ko-KR" altLang="en-US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ko-KR" sz="1800" b="0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altLang="ko-KR" sz="18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ko-KR" sz="1800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altLang="ko-KR" sz="1800" dirty="0"/>
                            <a:t>9.         Update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ko-KR" sz="1800" dirty="0"/>
                            <a:t> to minimize G_loss_Step1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altLang="ko-KR" sz="1800" dirty="0"/>
                            <a:t>10.       for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ko-KR" sz="1800" dirty="0"/>
                            <a:t> do: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kumimoji="0" lang="en-US" altLang="ko-K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11.               G_loss_Step2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←</m:t>
                              </m:r>
                            </m:oMath>
                          </a14:m>
                          <a:r>
                            <a:rPr kumimoji="0" lang="en-US" altLang="ko-K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Get loss value from G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0" lang="ko-KR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))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800" dirty="0"/>
                            <a:t>12.               Update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/>
                            <a:t> t</a:t>
                          </a:r>
                          <a:r>
                            <a:rPr lang="en-US" sz="1800" baseline="0" dirty="0"/>
                            <a:t>o minimize G_loss_Step2</a:t>
                          </a:r>
                          <a:endParaRPr lang="en-US" sz="1800" dirty="0"/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913324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B1E5EE8B-3FCC-47FB-976B-F3BDBCF76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9870279"/>
                  </p:ext>
                </p:extLst>
              </p:nvPr>
            </p:nvGraphicFramePr>
            <p:xfrm>
              <a:off x="549405" y="1172483"/>
              <a:ext cx="8362282" cy="4096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62282">
                      <a:extLst>
                        <a:ext uri="{9D8B030D-6E8A-4147-A177-3AD203B41FA5}">
                          <a16:colId xmlns:a16="http://schemas.microsoft.com/office/drawing/2014/main" val="2330054004"/>
                        </a:ext>
                      </a:extLst>
                    </a:gridCol>
                  </a:tblGrid>
                  <a:tr h="421188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Algorithm: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training procedure of </a:t>
                          </a:r>
                          <a:r>
                            <a:rPr lang="en-US" sz="2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MoGAN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870" marR="100870" marT="50435" marB="50435"/>
                    </a:tc>
                    <a:extLst>
                      <a:ext uri="{0D108BD9-81ED-4DB2-BD59-A6C34878D82A}">
                        <a16:rowId xmlns:a16="http://schemas.microsoft.com/office/drawing/2014/main" val="2711312004"/>
                      </a:ext>
                    </a:extLst>
                  </a:tr>
                  <a:tr h="94834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00870" marR="100870" marT="50435" marB="50435">
                        <a:blipFill>
                          <a:blip r:embed="rId4"/>
                          <a:stretch>
                            <a:fillRect l="-73" t="-46154" r="-146" b="-28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73436"/>
                      </a:ext>
                    </a:extLst>
                  </a:tr>
                  <a:tr h="272667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00870" marR="100870" marT="50435" marB="50435">
                        <a:blipFill>
                          <a:blip r:embed="rId4"/>
                          <a:stretch>
                            <a:fillRect l="-73" t="-50893" r="-146" b="-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33248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065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Evaluations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16/21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3" y="1112813"/>
            <a:ext cx="48598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200" dirty="0"/>
              <a:t>CMD (Campus Mobility Dataset)</a:t>
            </a: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Collected from the wireless network of intelligent ICT Convergence Research Center in </a:t>
            </a:r>
            <a:r>
              <a:rPr lang="en-US" sz="1800" dirty="0" err="1">
                <a:latin typeface="+mn-lt"/>
              </a:rPr>
              <a:t>Pangyo</a:t>
            </a:r>
            <a:r>
              <a:rPr lang="en-US" sz="1800" dirty="0">
                <a:latin typeface="+mn-lt"/>
              </a:rPr>
              <a:t>,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Republic of Korea</a:t>
            </a:r>
            <a:endParaRPr lang="en-US" altLang="ko-KR" sz="2200" dirty="0">
              <a:latin typeface="+mn-lt"/>
            </a:endParaRP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+mn-lt"/>
              </a:rPr>
              <a:t>12 APs, </a:t>
            </a:r>
            <a:r>
              <a:rPr lang="en-US" altLang="ko-KR" sz="1800" dirty="0">
                <a:solidFill>
                  <a:prstClr val="black"/>
                </a:solidFill>
                <a:latin typeface="+mn-lt"/>
              </a:rPr>
              <a:t>289 users</a:t>
            </a:r>
            <a:endParaRPr lang="en-US" altLang="ko-KR" sz="16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08B2AC1-E1EE-4588-A4CB-911CFE930A45}"/>
              </a:ext>
            </a:extLst>
          </p:cNvPr>
          <p:cNvGrpSpPr/>
          <p:nvPr/>
        </p:nvGrpSpPr>
        <p:grpSpPr>
          <a:xfrm>
            <a:off x="4789242" y="993208"/>
            <a:ext cx="4128801" cy="3337268"/>
            <a:chOff x="1018778" y="495220"/>
            <a:chExt cx="7077918" cy="572101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EDA66B4-6504-4955-A895-5C5FF5911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11" t="5310" r="3487" b="5669"/>
            <a:stretch/>
          </p:blipFill>
          <p:spPr>
            <a:xfrm rot="16200000">
              <a:off x="1697231" y="-183233"/>
              <a:ext cx="5721011" cy="7077918"/>
            </a:xfrm>
            <a:prstGeom prst="rect">
              <a:avLst/>
            </a:prstGeom>
          </p:spPr>
        </p:pic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AC343608-A9BC-4CE4-911B-1F3FE85779DA}"/>
                </a:ext>
              </a:extLst>
            </p:cNvPr>
            <p:cNvSpPr txBox="1"/>
            <p:nvPr/>
          </p:nvSpPr>
          <p:spPr>
            <a:xfrm>
              <a:off x="6409823" y="3402013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AP#01</a:t>
              </a:r>
              <a:endParaRPr lang="ko-KR" altLang="en-US" sz="800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93B3AA78-38F1-4726-BEB9-3755C5182ADA}"/>
                </a:ext>
              </a:extLst>
            </p:cNvPr>
            <p:cNvSpPr txBox="1"/>
            <p:nvPr/>
          </p:nvSpPr>
          <p:spPr>
            <a:xfrm>
              <a:off x="6253902" y="3935053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AP#02</a:t>
              </a:r>
              <a:endParaRPr lang="ko-KR" altLang="en-US" sz="800" dirty="0"/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F10EFE8E-9FD7-4AA2-AD35-B20752420819}"/>
                </a:ext>
              </a:extLst>
            </p:cNvPr>
            <p:cNvSpPr txBox="1"/>
            <p:nvPr/>
          </p:nvSpPr>
          <p:spPr>
            <a:xfrm>
              <a:off x="5591675" y="4325278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AP#03</a:t>
              </a:r>
              <a:endParaRPr lang="ko-KR" altLang="en-US" sz="800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C08D09DC-F23B-4220-B7B1-511C01AD212D}"/>
                </a:ext>
              </a:extLst>
            </p:cNvPr>
            <p:cNvSpPr txBox="1"/>
            <p:nvPr/>
          </p:nvSpPr>
          <p:spPr>
            <a:xfrm>
              <a:off x="4745834" y="4462955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AP#04</a:t>
              </a:r>
              <a:endParaRPr lang="ko-KR" altLang="en-US" sz="800" dirty="0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A48F07F-7DBB-491E-B5C7-9DC110478B2F}"/>
                </a:ext>
              </a:extLst>
            </p:cNvPr>
            <p:cNvSpPr txBox="1"/>
            <p:nvPr/>
          </p:nvSpPr>
          <p:spPr>
            <a:xfrm>
              <a:off x="3904647" y="4718264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AP#05</a:t>
              </a:r>
              <a:endParaRPr lang="ko-KR" altLang="en-US" sz="800" dirty="0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5D883EE9-BB50-4680-88A3-89CBE88E8D6E}"/>
                </a:ext>
              </a:extLst>
            </p:cNvPr>
            <p:cNvSpPr txBox="1"/>
            <p:nvPr/>
          </p:nvSpPr>
          <p:spPr>
            <a:xfrm>
              <a:off x="3202161" y="4155176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AP#06</a:t>
              </a:r>
              <a:endParaRPr lang="ko-KR" altLang="en-US" sz="800" dirty="0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D4D9082C-6D87-4ED9-8861-746F30803913}"/>
                </a:ext>
              </a:extLst>
            </p:cNvPr>
            <p:cNvSpPr txBox="1"/>
            <p:nvPr/>
          </p:nvSpPr>
          <p:spPr>
            <a:xfrm>
              <a:off x="2625293" y="3248125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AP#07</a:t>
              </a:r>
              <a:endParaRPr lang="ko-KR" altLang="en-US" sz="800" dirty="0"/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BD4ADD8-8F4A-4688-AC94-F4425862B863}"/>
                </a:ext>
              </a:extLst>
            </p:cNvPr>
            <p:cNvSpPr txBox="1"/>
            <p:nvPr/>
          </p:nvSpPr>
          <p:spPr>
            <a:xfrm>
              <a:off x="3332227" y="2890232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AP#08</a:t>
              </a:r>
              <a:endParaRPr lang="ko-KR" altLang="en-US" sz="800" dirty="0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77FE28B1-742A-48A8-AA5A-48C4DD9949C2}"/>
                </a:ext>
              </a:extLst>
            </p:cNvPr>
            <p:cNvSpPr txBox="1"/>
            <p:nvPr/>
          </p:nvSpPr>
          <p:spPr>
            <a:xfrm>
              <a:off x="4440653" y="2818151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AP#09</a:t>
              </a:r>
              <a:endParaRPr lang="ko-KR" altLang="en-US" sz="800" dirty="0"/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72AE241-8166-4B86-9AEF-551619BF47B0}"/>
                </a:ext>
              </a:extLst>
            </p:cNvPr>
            <p:cNvSpPr txBox="1"/>
            <p:nvPr/>
          </p:nvSpPr>
          <p:spPr>
            <a:xfrm>
              <a:off x="4075696" y="2112189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AP#10</a:t>
              </a:r>
              <a:endParaRPr lang="ko-KR" altLang="en-US" sz="800" dirty="0"/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7E825B40-E932-4ACF-BEAE-E147D42A4A5C}"/>
                </a:ext>
              </a:extLst>
            </p:cNvPr>
            <p:cNvSpPr txBox="1"/>
            <p:nvPr/>
          </p:nvSpPr>
          <p:spPr>
            <a:xfrm>
              <a:off x="4893841" y="2084657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AP#11</a:t>
              </a:r>
              <a:endParaRPr lang="ko-KR" altLang="en-US" sz="800" dirty="0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875C10CB-94AD-435B-9B64-B64662E34DC8}"/>
                </a:ext>
              </a:extLst>
            </p:cNvPr>
            <p:cNvSpPr txBox="1"/>
            <p:nvPr/>
          </p:nvSpPr>
          <p:spPr>
            <a:xfrm>
              <a:off x="5591675" y="1776882"/>
              <a:ext cx="13839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dirty="0"/>
                <a:t>AP#12</a:t>
              </a:r>
              <a:endParaRPr lang="ko-KR" alt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71BE0D9B-7DDA-471A-A762-D9F62F7EDFF2}"/>
                  </a:ext>
                </a:extLst>
              </p:cNvPr>
              <p:cNvSpPr/>
              <p:nvPr/>
            </p:nvSpPr>
            <p:spPr>
              <a:xfrm>
                <a:off x="365298" y="3899868"/>
                <a:ext cx="853004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altLang="ko-KR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Configuration</a:t>
                </a:r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prstClr val="black"/>
                    </a:solidFill>
                  </a:rPr>
                  <a:t>Generator : GRU (512 nodes) + Output layer (12 nodes, </a:t>
                </a:r>
                <a:r>
                  <a:rPr lang="en-US" altLang="ko-KR" dirty="0" err="1">
                    <a:solidFill>
                      <a:prstClr val="black"/>
                    </a:solidFill>
                  </a:rPr>
                  <a:t>softmax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prstClr val="black"/>
                    </a:solidFill>
                  </a:rPr>
                  <a:t>Discriminator : FC (128 nodes, tanh) + FC (64 nodes, tanh)</a:t>
                </a:r>
                <a:br>
                  <a:rPr lang="en-US" altLang="ko-KR" dirty="0">
                    <a:solidFill>
                      <a:prstClr val="black"/>
                    </a:solidFill>
                  </a:rPr>
                </a:br>
                <a:r>
                  <a:rPr lang="en-US" altLang="ko-KR" dirty="0">
                    <a:solidFill>
                      <a:prstClr val="black"/>
                    </a:solidFill>
                  </a:rPr>
                  <a:t>                        + Output layer (1 node, sigmoid)</a:t>
                </a:r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prstClr val="black"/>
                    </a:solidFill>
                  </a:rPr>
                  <a:t>Adam optimizer (</a:t>
                </a:r>
                <a:r>
                  <a:rPr lang="en-US" altLang="ko-KR" dirty="0" err="1">
                    <a:solidFill>
                      <a:prstClr val="black"/>
                    </a:solidFill>
                  </a:rPr>
                  <a:t>lr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=0.001), 4000 epochs, 31 sequence lengths,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dirty="0">
                  <a:solidFill>
                    <a:prstClr val="black"/>
                  </a:solidFill>
                </a:endParaRPr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prstClr val="black"/>
                    </a:solidFill>
                  </a:rPr>
                  <a:t>Data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>
                    <a:solidFill>
                      <a:prstClr val="black"/>
                    </a:solidFill>
                  </a:rPr>
                  <a:t> Training : Test = 7 : 3</a:t>
                </a:r>
              </a:p>
            </p:txBody>
          </p:sp>
        </mc:Choice>
        <mc:Fallback xmlns=""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71BE0D9B-7DDA-471A-A762-D9F62F7ED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8" y="3899868"/>
                <a:ext cx="8530046" cy="2431435"/>
              </a:xfrm>
              <a:prstGeom prst="rect">
                <a:avLst/>
              </a:prstGeom>
              <a:blipFill>
                <a:blip r:embed="rId6"/>
                <a:stretch>
                  <a:fillRect t="-1504" b="-30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88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Evaluations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17/21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88479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200" dirty="0"/>
              <a:t>Next </a:t>
            </a:r>
            <a:r>
              <a:rPr lang="en-US" sz="2200" dirty="0" err="1"/>
              <a:t>PoA</a:t>
            </a:r>
            <a:r>
              <a:rPr lang="en-US" sz="2200" dirty="0"/>
              <a:t> prediction accuracy comparison between </a:t>
            </a:r>
            <a:r>
              <a:rPr lang="en-US" sz="2200" dirty="0" err="1"/>
              <a:t>MoGAN</a:t>
            </a:r>
            <a:r>
              <a:rPr lang="en-US" sz="2200" dirty="0"/>
              <a:t> and vanilla GAN for different sequence lengths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0BBDF20-0E98-4975-9C45-122B41352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4" y="1989113"/>
            <a:ext cx="6706642" cy="46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Evaluations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18/21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80902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200" dirty="0"/>
              <a:t>Analysis of </a:t>
            </a:r>
            <a:r>
              <a:rPr lang="en-US" sz="2200" dirty="0" err="1"/>
              <a:t>MoGAN</a:t>
            </a:r>
            <a:r>
              <a:rPr lang="en-US" sz="2200" dirty="0"/>
              <a:t> with different iterations of Step 2 training (𝛼) with increasing sequence length</a:t>
            </a:r>
          </a:p>
        </p:txBody>
      </p:sp>
      <p:pic>
        <p:nvPicPr>
          <p:cNvPr id="11" name="그림 10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6EA2A943-3DC3-4D2A-84D8-5A728AA72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9" y="1924005"/>
            <a:ext cx="5801542" cy="45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Evaluations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19/21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891168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200" dirty="0"/>
              <a:t>Performance comparison between </a:t>
            </a:r>
            <a:r>
              <a:rPr lang="en-US" sz="2200" dirty="0" err="1"/>
              <a:t>MoGAN</a:t>
            </a:r>
            <a:r>
              <a:rPr lang="en-US" sz="2200" dirty="0"/>
              <a:t> and stacked LSTM in terms of next </a:t>
            </a:r>
            <a:r>
              <a:rPr lang="en-US" sz="2200" dirty="0" err="1"/>
              <a:t>PoA</a:t>
            </a:r>
            <a:r>
              <a:rPr lang="en-US" sz="2200" dirty="0"/>
              <a:t> prediction accuracy and time cost</a:t>
            </a:r>
          </a:p>
        </p:txBody>
      </p:sp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E5A18897-6101-4FEF-A84C-CC5E0DB29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6" y="1911936"/>
            <a:ext cx="6821698" cy="47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Overview 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371601"/>
            <a:ext cx="8610600" cy="5214257"/>
          </a:xfrm>
        </p:spPr>
        <p:txBody>
          <a:bodyPr vert="horz" lIns="457200" tIns="45720" rIns="91440" bIns="45720" rtlCol="0">
            <a:normAutofit/>
          </a:bodyPr>
          <a:lstStyle/>
          <a:p>
            <a:pPr indent="-457200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pPr indent="-457200">
              <a:lnSpc>
                <a:spcPct val="150000"/>
              </a:lnSpc>
              <a:buBlip>
                <a:blip r:embed="rId3"/>
              </a:buBlip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Deep Learning Approaches for Prediction</a:t>
            </a:r>
          </a:p>
          <a:p>
            <a:pPr indent="-457200">
              <a:lnSpc>
                <a:spcPct val="150000"/>
              </a:lnSpc>
              <a:buBlip>
                <a:blip r:embed="rId3"/>
              </a:buBlip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MoGAN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50000"/>
              </a:lnSpc>
              <a:buBlip>
                <a:blip r:embed="rId3"/>
              </a:buBlip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  <a:p>
            <a:pPr indent="-457200">
              <a:lnSpc>
                <a:spcPct val="150000"/>
              </a:lnSpc>
              <a:buBlip>
                <a:blip r:embed="rId3"/>
              </a:buBlip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indent="-457200">
              <a:lnSpc>
                <a:spcPct val="150000"/>
              </a:lnSpc>
            </a:pPr>
            <a:endParaRPr lang="en-GB" sz="2200" dirty="0"/>
          </a:p>
          <a:p>
            <a:pPr indent="-457200">
              <a:lnSpc>
                <a:spcPct val="150000"/>
              </a:lnSpc>
            </a:pPr>
            <a:endParaRPr lang="en-US" sz="2200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dirty="0"/>
          </a:p>
          <a:p>
            <a:pPr indent="-457200">
              <a:lnSpc>
                <a:spcPct val="150000"/>
              </a:lnSpc>
            </a:pPr>
            <a:endParaRPr lang="en-US" sz="2200" dirty="0"/>
          </a:p>
          <a:p>
            <a:pPr lvl="1" indent="-457200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026A97C6-61E1-4241-95EB-4CCD39D0B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Evaluations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20/21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91431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200" dirty="0" err="1"/>
              <a:t>MoGAN</a:t>
            </a:r>
            <a:r>
              <a:rPr lang="en-US" sz="2200" dirty="0"/>
              <a:t> and LSTM performance comparison with limited data</a:t>
            </a:r>
          </a:p>
          <a:p>
            <a:pPr marL="1257300" lvl="2" indent="-457200" algn="l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n-US" altLang="ko-KR" sz="1600" dirty="0">
              <a:solidFill>
                <a:prstClr val="black"/>
              </a:solidFill>
            </a:endParaRPr>
          </a:p>
        </p:txBody>
      </p:sp>
      <p:pic>
        <p:nvPicPr>
          <p:cNvPr id="11" name="그림 10" descr="스크린샷이(가) 표시된 사진&#10;&#10;자동 생성된 설명">
            <a:extLst>
              <a:ext uri="{FF2B5EF4-FFF2-40B4-BE49-F238E27FC236}">
                <a16:creationId xmlns:a16="http://schemas.microsoft.com/office/drawing/2014/main" id="{6239F234-4957-47FA-A86B-8AF7A1555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16" y="1782315"/>
            <a:ext cx="6208371" cy="47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5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3" y="6664784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21/21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1A5BC1-9164-4832-8967-A34666CB37FC}"/>
              </a:ext>
            </a:extLst>
          </p:cNvPr>
          <p:cNvSpPr txBox="1">
            <a:spLocks/>
          </p:cNvSpPr>
          <p:nvPr/>
        </p:nvSpPr>
        <p:spPr bwMode="auto">
          <a:xfrm>
            <a:off x="1" y="1112813"/>
            <a:ext cx="91431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200" dirty="0" err="1"/>
              <a:t>MoGAN</a:t>
            </a:r>
            <a:r>
              <a:rPr lang="en-US" sz="2200" dirty="0"/>
              <a:t> achieved maximum 96.33% accuracy</a:t>
            </a: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+mn-lt"/>
              </a:rPr>
              <a:t>For perspective this means that if 3,000 users perform handover at a given time, </a:t>
            </a:r>
            <a:r>
              <a:rPr lang="en-US" altLang="ko-KR" sz="1800" dirty="0" err="1">
                <a:latin typeface="+mn-lt"/>
              </a:rPr>
              <a:t>MoGAN</a:t>
            </a:r>
            <a:r>
              <a:rPr lang="en-US" altLang="ko-KR" sz="1800" dirty="0">
                <a:latin typeface="+mn-lt"/>
              </a:rPr>
              <a:t> correctly predicts next </a:t>
            </a:r>
            <a:r>
              <a:rPr lang="en-US" altLang="ko-KR" sz="1800" dirty="0" err="1">
                <a:latin typeface="+mn-lt"/>
              </a:rPr>
              <a:t>PoA</a:t>
            </a:r>
            <a:r>
              <a:rPr lang="en-US" altLang="ko-KR" sz="1800" dirty="0">
                <a:latin typeface="+mn-lt"/>
              </a:rPr>
              <a:t> for 2,890 users</a:t>
            </a:r>
            <a:endParaRPr lang="en-US" sz="1800" dirty="0">
              <a:latin typeface="+mn-lt"/>
            </a:endParaRP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+mn-lt"/>
              </a:rPr>
              <a:t>Predicting next </a:t>
            </a:r>
            <a:r>
              <a:rPr lang="en-US" altLang="ko-KR" sz="1800" dirty="0" err="1">
                <a:latin typeface="+mn-lt"/>
              </a:rPr>
              <a:t>PoA</a:t>
            </a:r>
            <a:r>
              <a:rPr lang="en-US" altLang="ko-KR" sz="1800" dirty="0">
                <a:latin typeface="+mn-lt"/>
              </a:rPr>
              <a:t> for a user takes 5.85ms, which makes </a:t>
            </a:r>
            <a:r>
              <a:rPr lang="en-US" altLang="ko-KR" sz="1800" dirty="0" err="1">
                <a:latin typeface="+mn-lt"/>
              </a:rPr>
              <a:t>MoGAN</a:t>
            </a:r>
            <a:r>
              <a:rPr lang="en-US" altLang="ko-KR" sz="1800" dirty="0">
                <a:latin typeface="+mn-lt"/>
              </a:rPr>
              <a:t> suitable to be used in real mobile network</a:t>
            </a:r>
            <a:endParaRPr lang="en-US" sz="1800" dirty="0">
              <a:latin typeface="+mn-lt"/>
            </a:endParaRP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prstClr val="black"/>
              </a:solidFill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ko-KR" sz="2200" dirty="0"/>
              <a:t>Improved method for data-based prediction is suggested which can be used in other domains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en-US" altLang="ko-KR" sz="2200" dirty="0"/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ko-KR" sz="2200" dirty="0"/>
              <a:t>Future work</a:t>
            </a: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+mn-lt"/>
              </a:rPr>
              <a:t>Improvement of </a:t>
            </a:r>
            <a:r>
              <a:rPr lang="en-US" altLang="ko-KR" sz="1800" dirty="0" err="1">
                <a:latin typeface="+mn-lt"/>
              </a:rPr>
              <a:t>MoGAN</a:t>
            </a:r>
            <a:r>
              <a:rPr lang="en-US" altLang="ko-KR" sz="1800" dirty="0">
                <a:latin typeface="+mn-lt"/>
              </a:rPr>
              <a:t> through other attention mechanisms</a:t>
            </a:r>
          </a:p>
          <a:p>
            <a:pPr marL="857250" lvl="1" indent="-457200" algn="l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+mn-lt"/>
              </a:rPr>
              <a:t>Extend </a:t>
            </a:r>
            <a:r>
              <a:rPr lang="en-US" altLang="ko-KR" sz="1800" dirty="0" err="1">
                <a:latin typeface="+mn-lt"/>
              </a:rPr>
              <a:t>MoGAN</a:t>
            </a:r>
            <a:r>
              <a:rPr lang="en-US" altLang="ko-KR" sz="1800" dirty="0">
                <a:latin typeface="+mn-lt"/>
              </a:rPr>
              <a:t> from single step to multiple step prediction</a:t>
            </a:r>
          </a:p>
        </p:txBody>
      </p:sp>
    </p:spTree>
    <p:extLst>
      <p:ext uri="{BB962C8B-B14F-4D97-AF65-F5344CB8AC3E}">
        <p14:creationId xmlns:p14="http://schemas.microsoft.com/office/powerpoint/2010/main" val="276616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" y="1765958"/>
            <a:ext cx="9143134" cy="96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000" b="1" dirty="0">
                <a:latin typeface="+mn-lt"/>
              </a:rPr>
              <a:t>Thank You!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0000"/>
              <a:buNone/>
            </a:pPr>
            <a:endParaRPr lang="en-US" sz="1800" b="1" dirty="0"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latin typeface="+mn-lt"/>
            </a:endParaRPr>
          </a:p>
          <a:p>
            <a:pPr marL="228600" indent="-4572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en-US" b="1" dirty="0">
              <a:latin typeface="+mn-lt"/>
            </a:endParaRPr>
          </a:p>
          <a:p>
            <a:pPr marL="228600" lvl="1" indent="-4572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8" y="3564123"/>
            <a:ext cx="3140529" cy="273420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4FFCA18-8C59-4913-9507-D3A846CE4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05" y="67623"/>
            <a:ext cx="790043" cy="7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Problem Statement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67D027E-A55D-4C0B-A02F-1B2BD32887F5}"/>
              </a:ext>
            </a:extLst>
          </p:cNvPr>
          <p:cNvSpPr txBox="1">
            <a:spLocks/>
          </p:cNvSpPr>
          <p:nvPr/>
        </p:nvSpPr>
        <p:spPr bwMode="auto">
          <a:xfrm>
            <a:off x="1" y="1112814"/>
            <a:ext cx="9143134" cy="52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dirty="0"/>
              <a:t>Requirement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prstClr val="black"/>
                </a:solidFill>
                <a:latin typeface="+mn-lt"/>
              </a:rPr>
              <a:t>Sub 10ms mobility delay for 5G</a:t>
            </a:r>
            <a:endParaRPr lang="en-US" sz="2400" dirty="0">
              <a:latin typeface="+mn-lt"/>
            </a:endParaRPr>
          </a:p>
          <a:p>
            <a:pPr marL="2286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endParaRPr lang="en-US" dirty="0"/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dirty="0"/>
              <a:t>Problem</a:t>
            </a:r>
            <a:endParaRPr lang="en-US" altLang="ko-KR" dirty="0"/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prstClr val="black"/>
                </a:solidFill>
                <a:latin typeface="+mn-lt"/>
              </a:rPr>
              <a:t>User assisted reactive mobility management in 4G </a:t>
            </a:r>
            <a:br>
              <a:rPr lang="en-US" altLang="ko-KR" sz="2400" dirty="0">
                <a:solidFill>
                  <a:prstClr val="black"/>
                </a:solidFill>
                <a:latin typeface="+mn-lt"/>
              </a:rPr>
            </a:br>
            <a:r>
              <a:rPr lang="en-US" altLang="ko-KR" sz="2400" dirty="0">
                <a:solidFill>
                  <a:prstClr val="black"/>
                </a:solidFill>
                <a:latin typeface="+mn-lt"/>
              </a:rPr>
              <a:t>is potential bottleneck for 5G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dirty="0"/>
              <a:t>Solution</a:t>
            </a:r>
            <a:endParaRPr lang="en-US" altLang="ko-KR" dirty="0"/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srgbClr val="FF0000"/>
                </a:solidFill>
                <a:latin typeface="+mn-lt"/>
              </a:rPr>
              <a:t>Proactive mobility management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7BDD0-C471-4592-8CF0-3FA5B712D17D}"/>
              </a:ext>
            </a:extLst>
          </p:cNvPr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3/21</a:t>
            </a:r>
          </a:p>
        </p:txBody>
      </p:sp>
    </p:spTree>
    <p:extLst>
      <p:ext uri="{BB962C8B-B14F-4D97-AF65-F5344CB8AC3E}">
        <p14:creationId xmlns:p14="http://schemas.microsoft.com/office/powerpoint/2010/main" val="353819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Problem Statement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67D027E-A55D-4C0B-A02F-1B2BD32887F5}"/>
              </a:ext>
            </a:extLst>
          </p:cNvPr>
          <p:cNvSpPr txBox="1">
            <a:spLocks/>
          </p:cNvSpPr>
          <p:nvPr/>
        </p:nvSpPr>
        <p:spPr bwMode="auto">
          <a:xfrm>
            <a:off x="2945001" y="1112814"/>
            <a:ext cx="6198134" cy="52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2200" dirty="0"/>
              <a:t>Requirements of </a:t>
            </a:r>
            <a:r>
              <a:rPr lang="en-US" altLang="ko-KR" sz="2200" dirty="0"/>
              <a:t>p</a:t>
            </a:r>
            <a:r>
              <a:rPr lang="en-US" sz="2200" dirty="0"/>
              <a:t>roactive </a:t>
            </a:r>
            <a:r>
              <a:rPr lang="en-US" altLang="ko-KR" sz="2200" dirty="0"/>
              <a:t>m</a:t>
            </a:r>
            <a:r>
              <a:rPr lang="en-US" sz="2200" dirty="0"/>
              <a:t>obility </a:t>
            </a:r>
            <a:r>
              <a:rPr lang="en-US" altLang="ko-KR" sz="2200" dirty="0"/>
              <a:t>m</a:t>
            </a:r>
            <a:r>
              <a:rPr lang="en-US" sz="2200" dirty="0"/>
              <a:t>anagement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Next Point of Attachment (</a:t>
            </a:r>
            <a:r>
              <a:rPr lang="en-US" altLang="ko-KR" sz="18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PoA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) prediction with high accuracy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Optimal decision for handover trigger time</a:t>
            </a:r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endParaRPr lang="en-US" sz="2200" dirty="0"/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altLang="ko-KR" sz="2200" dirty="0"/>
              <a:t>Challenges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/>
              </a:rPr>
              <a:t>Dense and Ultra-dense cell deployment in 5G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/>
              </a:rPr>
              <a:t>Real-time prediction and decision algorithms</a:t>
            </a:r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endParaRPr lang="en-US" sz="2200" dirty="0"/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altLang="ko-KR" sz="2200" dirty="0"/>
              <a:t>Solution</a:t>
            </a: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srgbClr val="FF0000"/>
                </a:solidFill>
                <a:latin typeface="Calibri" panose="020F0502020204030204"/>
              </a:rPr>
              <a:t>This work focuses on prediction of next </a:t>
            </a:r>
            <a:r>
              <a:rPr lang="en-US" altLang="ko-KR" sz="1800" dirty="0" err="1">
                <a:solidFill>
                  <a:srgbClr val="FF0000"/>
                </a:solidFill>
                <a:latin typeface="Calibri" panose="020F0502020204030204"/>
              </a:rPr>
              <a:t>PoA</a:t>
            </a:r>
            <a:endParaRPr lang="en-US" altLang="ko-KR" sz="1800" dirty="0">
              <a:solidFill>
                <a:srgbClr val="FF0000"/>
              </a:solidFill>
              <a:latin typeface="Calibri" panose="020F0502020204030204"/>
            </a:endParaRPr>
          </a:p>
          <a:p>
            <a:pPr marL="857250" lvl="1" indent="-457200" algn="l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srgbClr val="FF0000"/>
                </a:solidFill>
                <a:latin typeface="Calibri" panose="020F0502020204030204"/>
              </a:rPr>
              <a:t>A GAN based next </a:t>
            </a:r>
            <a:r>
              <a:rPr lang="en-US" altLang="ko-KR" sz="1800" dirty="0" err="1">
                <a:solidFill>
                  <a:srgbClr val="FF0000"/>
                </a:solidFill>
                <a:latin typeface="Calibri" panose="020F0502020204030204"/>
              </a:rPr>
              <a:t>PoA</a:t>
            </a:r>
            <a:r>
              <a:rPr lang="en-US" altLang="ko-KR" sz="1800" dirty="0">
                <a:solidFill>
                  <a:srgbClr val="FF0000"/>
                </a:solidFill>
                <a:latin typeface="Calibri" panose="020F0502020204030204"/>
              </a:rPr>
              <a:t> prediction mechanism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7BDD0-C471-4592-8CF0-3FA5B712D17D}"/>
              </a:ext>
            </a:extLst>
          </p:cNvPr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4/21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A0E834C-852C-4651-A761-78CAA8C61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6" y="2204854"/>
            <a:ext cx="557643" cy="5576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956D6B3-DDD2-4436-9A8B-7A0D14A78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3297" y="3046502"/>
            <a:ext cx="575032" cy="5750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CC65DC2-6FC2-4955-A51F-5E79A2A996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3297" y="5082559"/>
            <a:ext cx="575032" cy="57503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2D31267-9707-4B48-B7D2-F82D1B9D4E11}"/>
              </a:ext>
            </a:extLst>
          </p:cNvPr>
          <p:cNvCxnSpPr>
            <a:cxnSpLocks/>
            <a:stCxn id="9" idx="3"/>
            <a:endCxn id="10" idx="3"/>
          </p:cNvCxnSpPr>
          <p:nvPr/>
        </p:nvCxnSpPr>
        <p:spPr>
          <a:xfrm>
            <a:off x="850647" y="2483674"/>
            <a:ext cx="542650" cy="85034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165AD42-6F0F-45C4-B9AA-447CFA1BAD34}"/>
              </a:ext>
            </a:extLst>
          </p:cNvPr>
          <p:cNvCxnSpPr>
            <a:cxnSpLocks/>
            <a:stCxn id="9" idx="3"/>
            <a:endCxn id="11" idx="3"/>
          </p:cNvCxnSpPr>
          <p:nvPr/>
        </p:nvCxnSpPr>
        <p:spPr>
          <a:xfrm>
            <a:off x="850647" y="2483676"/>
            <a:ext cx="542650" cy="28864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3E324290-2831-4DC7-8E14-D41D0286A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4045154"/>
            <a:ext cx="557643" cy="557643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8B73895-9ED3-41B0-BD97-21C78064B83A}"/>
              </a:ext>
            </a:extLst>
          </p:cNvPr>
          <p:cNvCxnSpPr>
            <a:cxnSpLocks/>
            <a:stCxn id="11" idx="3"/>
            <a:endCxn id="16" idx="3"/>
          </p:cNvCxnSpPr>
          <p:nvPr/>
        </p:nvCxnSpPr>
        <p:spPr>
          <a:xfrm flipH="1" flipV="1">
            <a:off x="872953" y="4323976"/>
            <a:ext cx="520344" cy="10461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8B72B648-D20E-4196-9BA1-63796BA99853}"/>
              </a:ext>
            </a:extLst>
          </p:cNvPr>
          <p:cNvCxnSpPr>
            <a:cxnSpLocks/>
            <a:stCxn id="10" idx="3"/>
            <a:endCxn id="16" idx="3"/>
          </p:cNvCxnSpPr>
          <p:nvPr/>
        </p:nvCxnSpPr>
        <p:spPr>
          <a:xfrm flipH="1">
            <a:off x="872953" y="3334018"/>
            <a:ext cx="520344" cy="98995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DE1D1BD7-4375-4E89-B14B-2338BE41A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6459" y="1322648"/>
            <a:ext cx="575032" cy="575032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FFE99A9-38AD-4BA1-8102-B386A40910AE}"/>
              </a:ext>
            </a:extLst>
          </p:cNvPr>
          <p:cNvCxnSpPr>
            <a:cxnSpLocks/>
            <a:stCxn id="9" idx="3"/>
            <a:endCxn id="19" idx="3"/>
          </p:cNvCxnSpPr>
          <p:nvPr/>
        </p:nvCxnSpPr>
        <p:spPr>
          <a:xfrm flipV="1">
            <a:off x="850647" y="1610164"/>
            <a:ext cx="545812" cy="87351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F9DB79D-0E1C-4EA6-95F7-911EC3462F0A}"/>
              </a:ext>
            </a:extLst>
          </p:cNvPr>
          <p:cNvCxnSpPr>
            <a:cxnSpLocks/>
            <a:stCxn id="19" idx="3"/>
            <a:endCxn id="16" idx="3"/>
          </p:cNvCxnSpPr>
          <p:nvPr/>
        </p:nvCxnSpPr>
        <p:spPr>
          <a:xfrm flipH="1">
            <a:off x="872953" y="1610164"/>
            <a:ext cx="523506" cy="271381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id="{002737A8-A543-4728-B174-FAAAFEA82A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72" y="3078364"/>
            <a:ext cx="557643" cy="557643"/>
          </a:xfrm>
          <a:prstGeom prst="rect">
            <a:avLst/>
          </a:prstGeom>
        </p:spPr>
      </p:pic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3C1B030-253D-41AE-82FA-49C29F9673CD}"/>
              </a:ext>
            </a:extLst>
          </p:cNvPr>
          <p:cNvCxnSpPr>
            <a:cxnSpLocks/>
            <a:stCxn id="19" idx="1"/>
            <a:endCxn id="28" idx="1"/>
          </p:cNvCxnSpPr>
          <p:nvPr/>
        </p:nvCxnSpPr>
        <p:spPr>
          <a:xfrm>
            <a:off x="1971493" y="1610164"/>
            <a:ext cx="460479" cy="174702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D759CD1D-9606-4B34-ACCA-A924E49503FD}"/>
              </a:ext>
            </a:extLst>
          </p:cNvPr>
          <p:cNvCxnSpPr>
            <a:cxnSpLocks/>
            <a:stCxn id="10" idx="1"/>
            <a:endCxn id="28" idx="1"/>
          </p:cNvCxnSpPr>
          <p:nvPr/>
        </p:nvCxnSpPr>
        <p:spPr>
          <a:xfrm>
            <a:off x="1968331" y="3334018"/>
            <a:ext cx="463641" cy="2316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5B5E3E0E-2B3E-4D9B-A565-FAEE124AE498}"/>
              </a:ext>
            </a:extLst>
          </p:cNvPr>
          <p:cNvCxnSpPr>
            <a:cxnSpLocks/>
            <a:stCxn id="11" idx="1"/>
            <a:endCxn id="28" idx="1"/>
          </p:cNvCxnSpPr>
          <p:nvPr/>
        </p:nvCxnSpPr>
        <p:spPr>
          <a:xfrm flipV="1">
            <a:off x="1968331" y="3357186"/>
            <a:ext cx="463641" cy="201289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6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 Approaches for Prediction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5/21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>
                <a:extLst>
                  <a:ext uri="{FF2B5EF4-FFF2-40B4-BE49-F238E27FC236}">
                    <a16:creationId xmlns:a16="http://schemas.microsoft.com/office/drawing/2014/main" id="{D3EEB51D-E2D1-480A-B289-3A04FD9FE33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1112813"/>
                <a:ext cx="9143134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 2" pitchFamily="18" charset="2"/>
                  <a:buChar char="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SzPct val="50000"/>
                  <a:buFont typeface="Arial" charset="0"/>
                  <a:buChar char="►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SzPct val="50000"/>
                  <a:buFont typeface="Wingdings" pitchFamily="2" charset="2"/>
                  <a:buChar char="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8ED5"/>
                  </a:buClr>
                  <a:buFont typeface="Wingdings 2" pitchFamily="18" charset="2"/>
                  <a:buChar char="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SzTx/>
                  <a:buBlip>
                    <a:blip r:embed="rId4"/>
                  </a:buBlip>
                </a:pPr>
                <a:r>
                  <a:rPr lang="en-US" sz="2200" dirty="0"/>
                  <a:t>Recurrent Neural Network (RNN)</a:t>
                </a:r>
                <a:endParaRPr lang="en-US" altLang="ko-KR" sz="2200" dirty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Pros: Available to capture the feature of continuous data</a:t>
                </a: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Cons: Gradient vanishing problem occurs with long sequence length</a:t>
                </a:r>
                <a:b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</a:b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 Long-term dependency</a:t>
                </a: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endParaRPr lang="en-US" altLang="ko-KR" sz="1100" dirty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  <a:p>
                <a:pPr marL="457200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SzTx/>
                  <a:buBlip>
                    <a:blip r:embed="rId4"/>
                  </a:buBlip>
                </a:pPr>
                <a:r>
                  <a:rPr lang="en-US" altLang="ko-KR" sz="2200" dirty="0"/>
                  <a:t>Long Short-Term Memory (LSTM)</a:t>
                </a:r>
                <a:endParaRPr lang="en-US" altLang="ko-KR" sz="2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</a:rPr>
                  <a:t>Pros: Additional cell states enable to save more information of past sequences</a:t>
                </a: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</a:rPr>
                  <a:t>Cons: Complex structure results more computational cost</a:t>
                </a: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endParaRPr lang="en-US" altLang="ko-KR" sz="11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SzTx/>
                  <a:buBlip>
                    <a:blip r:embed="rId4"/>
                  </a:buBlip>
                </a:pPr>
                <a:r>
                  <a:rPr lang="en-US" altLang="ko-KR" sz="2200" dirty="0"/>
                  <a:t>Gated Recurrent Unit (GRU)</a:t>
                </a:r>
                <a:endParaRPr lang="en-US" altLang="ko-KR" sz="2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</a:rPr>
                  <a:t>Computationally less expensive</a:t>
                </a:r>
              </a:p>
              <a:p>
                <a:pPr marL="857250" lvl="1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 panose="020F0502020204030204"/>
                  </a:rPr>
                  <a:t>Better performance for less complex data</a:t>
                </a:r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4">
                <a:extLst>
                  <a:ext uri="{FF2B5EF4-FFF2-40B4-BE49-F238E27FC236}">
                    <a16:creationId xmlns:a16="http://schemas.microsoft.com/office/drawing/2014/main" id="{D3EEB51D-E2D1-480A-B289-3A04FD9FE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1112813"/>
                <a:ext cx="9143134" cy="1752600"/>
              </a:xfrm>
              <a:prstGeom prst="rect">
                <a:avLst/>
              </a:prstGeom>
              <a:blipFill>
                <a:blip r:embed="rId5"/>
                <a:stretch>
                  <a:fillRect t="-2787" b="-184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D88D1017-FA76-4282-853A-238D5148B053}"/>
              </a:ext>
            </a:extLst>
          </p:cNvPr>
          <p:cNvGrpSpPr/>
          <p:nvPr/>
        </p:nvGrpSpPr>
        <p:grpSpPr>
          <a:xfrm>
            <a:off x="5566537" y="4571417"/>
            <a:ext cx="3345150" cy="1970966"/>
            <a:chOff x="-3887071" y="3039177"/>
            <a:chExt cx="3345150" cy="197096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B4D1156E-9C76-4CB7-A43F-01A9C09C470E}"/>
                </a:ext>
              </a:extLst>
            </p:cNvPr>
            <p:cNvGrpSpPr/>
            <p:nvPr/>
          </p:nvGrpSpPr>
          <p:grpSpPr>
            <a:xfrm>
              <a:off x="-3887071" y="3039177"/>
              <a:ext cx="3345150" cy="1970966"/>
              <a:chOff x="2037212" y="1773280"/>
              <a:chExt cx="7075945" cy="2508867"/>
            </a:xfrm>
          </p:grpSpPr>
          <p:sp>
            <p:nvSpPr>
              <p:cNvPr id="2" name="사각형: 둥근 모서리 1">
                <a:extLst>
                  <a:ext uri="{FF2B5EF4-FFF2-40B4-BE49-F238E27FC236}">
                    <a16:creationId xmlns:a16="http://schemas.microsoft.com/office/drawing/2014/main" id="{D152A9AF-387A-4A1C-B54A-97A99E69CE1C}"/>
                  </a:ext>
                </a:extLst>
              </p:cNvPr>
              <p:cNvSpPr/>
              <p:nvPr/>
            </p:nvSpPr>
            <p:spPr>
              <a:xfrm>
                <a:off x="2128836" y="1773280"/>
                <a:ext cx="6867526" cy="67517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F01240B-0AA7-4BF3-BAA7-B6142914CE67}"/>
                  </a:ext>
                </a:extLst>
              </p:cNvPr>
              <p:cNvSpPr/>
              <p:nvPr/>
            </p:nvSpPr>
            <p:spPr>
              <a:xfrm>
                <a:off x="2534114" y="1862129"/>
                <a:ext cx="6032926" cy="470127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ko-KR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ecurrent</a:t>
                </a:r>
                <a:r>
                  <a:rPr lang="en-US" altLang="ko-K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eural</a:t>
                </a:r>
                <a:r>
                  <a:rPr lang="en-US" altLang="ko-K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etwork</a:t>
                </a:r>
              </a:p>
            </p:txBody>
          </p: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16B75A3B-F205-4B7C-935B-FA38191F03DF}"/>
                  </a:ext>
                </a:extLst>
              </p:cNvPr>
              <p:cNvCxnSpPr>
                <a:cxnSpLocks/>
                <a:stCxn id="2" idx="2"/>
              </p:cNvCxnSpPr>
              <p:nvPr/>
            </p:nvCxnSpPr>
            <p:spPr>
              <a:xfrm>
                <a:off x="5562601" y="2448452"/>
                <a:ext cx="0" cy="374907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57800A71-94D0-4655-B767-52725E38D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07050" y="2823359"/>
                <a:ext cx="3638924" cy="2506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42DFD494-9DA2-409F-9078-6E39165368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739" y="2848433"/>
                <a:ext cx="0" cy="383991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사각형: 둥근 모서리 62">
                <a:extLst>
                  <a:ext uri="{FF2B5EF4-FFF2-40B4-BE49-F238E27FC236}">
                    <a16:creationId xmlns:a16="http://schemas.microsoft.com/office/drawing/2014/main" id="{18BDEC12-CA3C-4D73-81B5-2B60274E86BC}"/>
                  </a:ext>
                </a:extLst>
              </p:cNvPr>
              <p:cNvSpPr/>
              <p:nvPr/>
            </p:nvSpPr>
            <p:spPr>
              <a:xfrm>
                <a:off x="5679394" y="3257197"/>
                <a:ext cx="3433763" cy="102495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266DF794-9FF0-4CB3-8262-621713C38287}"/>
                  </a:ext>
                </a:extLst>
              </p:cNvPr>
              <p:cNvSpPr/>
              <p:nvPr/>
            </p:nvSpPr>
            <p:spPr>
              <a:xfrm>
                <a:off x="5744352" y="3378477"/>
                <a:ext cx="3316547" cy="74436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Gated Recurrent Unit</a:t>
                </a:r>
              </a:p>
            </p:txBody>
          </p:sp>
          <p:sp>
            <p:nvSpPr>
              <p:cNvPr id="66" name="사각형: 둥근 모서리 65">
                <a:extLst>
                  <a:ext uri="{FF2B5EF4-FFF2-40B4-BE49-F238E27FC236}">
                    <a16:creationId xmlns:a16="http://schemas.microsoft.com/office/drawing/2014/main" id="{8959126A-C947-4EFE-9AFB-C17297221AC3}"/>
                  </a:ext>
                </a:extLst>
              </p:cNvPr>
              <p:cNvSpPr/>
              <p:nvPr/>
            </p:nvSpPr>
            <p:spPr>
              <a:xfrm>
                <a:off x="2037212" y="3257197"/>
                <a:ext cx="3433763" cy="102495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36B8538D-B7AA-4902-9C4E-D5E3756F1E81}"/>
                  </a:ext>
                </a:extLst>
              </p:cNvPr>
              <p:cNvSpPr/>
              <p:nvPr/>
            </p:nvSpPr>
            <p:spPr>
              <a:xfrm>
                <a:off x="2095818" y="3379856"/>
                <a:ext cx="3316547" cy="74436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 Short 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 Memory</a:t>
                </a:r>
              </a:p>
            </p:txBody>
          </p:sp>
        </p:grp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40778CB5-AECF-45F4-880A-E8EDDADADD49}"/>
                </a:ext>
              </a:extLst>
            </p:cNvPr>
            <p:cNvCxnSpPr>
              <a:cxnSpLocks/>
            </p:cNvCxnSpPr>
            <p:nvPr/>
          </p:nvCxnSpPr>
          <p:spPr>
            <a:xfrm>
              <a:off x="-3031361" y="3883819"/>
              <a:ext cx="0" cy="30166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31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DL Approaches for Prediction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6/21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A6F7BD41-6AB8-4E8B-986E-726073B8E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7" y="3406881"/>
            <a:ext cx="8113756" cy="277993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14D531E-412E-4D70-A335-E9839D4173B4}"/>
              </a:ext>
            </a:extLst>
          </p:cNvPr>
          <p:cNvSpPr txBox="1">
            <a:spLocks/>
          </p:cNvSpPr>
          <p:nvPr/>
        </p:nvSpPr>
        <p:spPr bwMode="auto">
          <a:xfrm>
            <a:off x="866" y="1204493"/>
            <a:ext cx="9143134" cy="10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4572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200" dirty="0"/>
              <a:t>GAN (Generative Adversarial Network)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en-US" altLang="ko-KR" sz="1800" dirty="0"/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+mn-lt"/>
              </a:rPr>
              <a:t>Various usage</a:t>
            </a:r>
          </a:p>
          <a:p>
            <a:pPr marL="228600" indent="-4572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endParaRPr lang="en-US" dirty="0"/>
          </a:p>
          <a:p>
            <a:pPr marL="228600" indent="-4572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endParaRPr lang="en-US" dirty="0"/>
          </a:p>
          <a:p>
            <a:pPr marL="228600" lvl="1" indent="-4572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349934-09B1-4FED-BA9B-19F99B8C19F7}"/>
              </a:ext>
            </a:extLst>
          </p:cNvPr>
          <p:cNvSpPr/>
          <p:nvPr/>
        </p:nvSpPr>
        <p:spPr>
          <a:xfrm>
            <a:off x="3244715" y="169780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457200">
              <a:spcBef>
                <a:spcPts val="6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cs typeface="Arial" panose="020B0604020202020204" pitchFamily="34" charset="0"/>
              </a:rPr>
              <a:t>Data generating model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cs typeface="Arial" panose="020B0604020202020204" pitchFamily="34" charset="0"/>
              </a:rPr>
              <a:t>Classification model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  <a:cs typeface="Arial" panose="020B0604020202020204" pitchFamily="34" charset="0"/>
              </a:rPr>
              <a:t>Prediction model</a:t>
            </a:r>
            <a:endParaRPr lang="en-US" altLang="ko-KR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35046FE-18D8-4924-9601-A99BAE2CC1C5}"/>
              </a:ext>
            </a:extLst>
          </p:cNvPr>
          <p:cNvCxnSpPr>
            <a:cxnSpLocks/>
          </p:cNvCxnSpPr>
          <p:nvPr/>
        </p:nvCxnSpPr>
        <p:spPr>
          <a:xfrm>
            <a:off x="2962277" y="2295525"/>
            <a:ext cx="100012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9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rial" charset="0"/>
                <a:cs typeface="Arial" charset="0"/>
              </a:rPr>
              <a:t>DL Approaches for Prediction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7/21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60B6E66-980B-4F5A-BA5A-E18BF0DD2C5C}"/>
              </a:ext>
            </a:extLst>
          </p:cNvPr>
          <p:cNvCxnSpPr>
            <a:cxnSpLocks/>
          </p:cNvCxnSpPr>
          <p:nvPr/>
        </p:nvCxnSpPr>
        <p:spPr>
          <a:xfrm>
            <a:off x="418308" y="2089239"/>
            <a:ext cx="382736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D0A84CB-4257-40B2-BFFE-58EB74DB89F5}"/>
              </a:ext>
            </a:extLst>
          </p:cNvPr>
          <p:cNvSpPr/>
          <p:nvPr/>
        </p:nvSpPr>
        <p:spPr>
          <a:xfrm>
            <a:off x="1834260" y="1566019"/>
            <a:ext cx="995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LSTM</a:t>
            </a:r>
            <a:endParaRPr lang="ko-KR" altLang="en-US" sz="2400" b="1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D41F8D0-1971-4BB1-9773-639A0A19EB9A}"/>
              </a:ext>
            </a:extLst>
          </p:cNvPr>
          <p:cNvCxnSpPr>
            <a:cxnSpLocks/>
          </p:cNvCxnSpPr>
          <p:nvPr/>
        </p:nvCxnSpPr>
        <p:spPr>
          <a:xfrm>
            <a:off x="4787765" y="2089239"/>
            <a:ext cx="382736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A1A89B6-749D-4542-B041-328B3828D81F}"/>
              </a:ext>
            </a:extLst>
          </p:cNvPr>
          <p:cNvSpPr/>
          <p:nvPr/>
        </p:nvSpPr>
        <p:spPr>
          <a:xfrm>
            <a:off x="6266875" y="1566019"/>
            <a:ext cx="86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GAN</a:t>
            </a:r>
            <a:endParaRPr lang="ko-KR" altLang="en-US" sz="2400" b="1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8A21193-FAE5-485F-83FC-EE597447632E}"/>
              </a:ext>
            </a:extLst>
          </p:cNvPr>
          <p:cNvSpPr/>
          <p:nvPr/>
        </p:nvSpPr>
        <p:spPr>
          <a:xfrm>
            <a:off x="1286690" y="2748300"/>
            <a:ext cx="301604" cy="298311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2ED16A3-78BD-4E1A-86B5-6816D84326F2}"/>
              </a:ext>
            </a:extLst>
          </p:cNvPr>
          <p:cNvSpPr/>
          <p:nvPr/>
        </p:nvSpPr>
        <p:spPr>
          <a:xfrm>
            <a:off x="2132780" y="2748300"/>
            <a:ext cx="301604" cy="29831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FC24EC-3ED6-422A-B8E1-0DCC2C31C2BC}"/>
              </a:ext>
            </a:extLst>
          </p:cNvPr>
          <p:cNvSpPr/>
          <p:nvPr/>
        </p:nvSpPr>
        <p:spPr>
          <a:xfrm>
            <a:off x="2968295" y="2748300"/>
            <a:ext cx="301604" cy="298311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89D8216-2EFD-4ED2-BEA2-05BA1421E583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1588294" y="2897454"/>
            <a:ext cx="544486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56EDA26-CDD1-45D7-87DA-F3B53CAB554C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2434386" y="2897454"/>
            <a:ext cx="533911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57859B25-C9A5-417B-9639-C37623F4F8BE}"/>
              </a:ext>
            </a:extLst>
          </p:cNvPr>
          <p:cNvSpPr/>
          <p:nvPr/>
        </p:nvSpPr>
        <p:spPr>
          <a:xfrm>
            <a:off x="1288338" y="3220335"/>
            <a:ext cx="298311" cy="298311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DF7EA3E8-CA1F-48F6-A64D-223C81E5505F}"/>
              </a:ext>
            </a:extLst>
          </p:cNvPr>
          <p:cNvCxnSpPr>
            <a:cxnSpLocks/>
            <a:stCxn id="29" idx="0"/>
            <a:endCxn id="21" idx="2"/>
          </p:cNvCxnSpPr>
          <p:nvPr/>
        </p:nvCxnSpPr>
        <p:spPr>
          <a:xfrm flipV="1">
            <a:off x="1437492" y="3046609"/>
            <a:ext cx="0" cy="173724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8CA9EDA3-2724-4228-B4F0-4869A9C4CAAF}"/>
              </a:ext>
            </a:extLst>
          </p:cNvPr>
          <p:cNvSpPr/>
          <p:nvPr/>
        </p:nvSpPr>
        <p:spPr>
          <a:xfrm>
            <a:off x="1285876" y="2257215"/>
            <a:ext cx="298311" cy="298311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46582BF1-FE44-4859-A09B-1408F555B813}"/>
              </a:ext>
            </a:extLst>
          </p:cNvPr>
          <p:cNvCxnSpPr>
            <a:cxnSpLocks/>
            <a:stCxn id="21" idx="0"/>
            <a:endCxn id="33" idx="4"/>
          </p:cNvCxnSpPr>
          <p:nvPr/>
        </p:nvCxnSpPr>
        <p:spPr>
          <a:xfrm flipH="1" flipV="1">
            <a:off x="1435030" y="2555524"/>
            <a:ext cx="2462" cy="192774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2D623B47-F884-448F-9929-8B425CC3A257}"/>
              </a:ext>
            </a:extLst>
          </p:cNvPr>
          <p:cNvSpPr/>
          <p:nvPr/>
        </p:nvSpPr>
        <p:spPr>
          <a:xfrm>
            <a:off x="2136075" y="3220335"/>
            <a:ext cx="298311" cy="298311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A0998BD9-EFD7-4906-9B6E-B4F807F9CF0B}"/>
              </a:ext>
            </a:extLst>
          </p:cNvPr>
          <p:cNvCxnSpPr>
            <a:cxnSpLocks/>
            <a:stCxn id="40" idx="0"/>
            <a:endCxn id="22" idx="2"/>
          </p:cNvCxnSpPr>
          <p:nvPr/>
        </p:nvCxnSpPr>
        <p:spPr>
          <a:xfrm flipH="1" flipV="1">
            <a:off x="2283584" y="3046609"/>
            <a:ext cx="1647" cy="17372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4078D42A-4544-44A1-8283-9A2035D5C3B1}"/>
              </a:ext>
            </a:extLst>
          </p:cNvPr>
          <p:cNvSpPr/>
          <p:nvPr/>
        </p:nvSpPr>
        <p:spPr>
          <a:xfrm>
            <a:off x="2133613" y="2257215"/>
            <a:ext cx="298311" cy="298311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8B3D6DC0-6E8A-4341-A8FD-EBAE75ADF9DD}"/>
              </a:ext>
            </a:extLst>
          </p:cNvPr>
          <p:cNvCxnSpPr>
            <a:cxnSpLocks/>
            <a:stCxn id="22" idx="0"/>
            <a:endCxn id="42" idx="4"/>
          </p:cNvCxnSpPr>
          <p:nvPr/>
        </p:nvCxnSpPr>
        <p:spPr>
          <a:xfrm flipH="1" flipV="1">
            <a:off x="2282769" y="2555524"/>
            <a:ext cx="815" cy="19277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4A8AD731-A97F-4EAC-BC56-ED0129E94ADD}"/>
              </a:ext>
            </a:extLst>
          </p:cNvPr>
          <p:cNvSpPr/>
          <p:nvPr/>
        </p:nvSpPr>
        <p:spPr>
          <a:xfrm>
            <a:off x="2976410" y="3220335"/>
            <a:ext cx="298311" cy="298311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357F7328-B98E-4FED-9555-4FEF531EC5F8}"/>
              </a:ext>
            </a:extLst>
          </p:cNvPr>
          <p:cNvCxnSpPr>
            <a:cxnSpLocks/>
            <a:stCxn id="46" idx="0"/>
            <a:endCxn id="23" idx="2"/>
          </p:cNvCxnSpPr>
          <p:nvPr/>
        </p:nvCxnSpPr>
        <p:spPr>
          <a:xfrm flipH="1" flipV="1">
            <a:off x="3119099" y="3046609"/>
            <a:ext cx="6467" cy="1737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52EFA8EC-416D-4617-BBA4-4AA27CE824BA}"/>
              </a:ext>
            </a:extLst>
          </p:cNvPr>
          <p:cNvSpPr/>
          <p:nvPr/>
        </p:nvSpPr>
        <p:spPr>
          <a:xfrm>
            <a:off x="2973948" y="2257215"/>
            <a:ext cx="298311" cy="298311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CE37B5AB-9AE9-4BE3-A13A-32A6EC9D1CB8}"/>
              </a:ext>
            </a:extLst>
          </p:cNvPr>
          <p:cNvCxnSpPr>
            <a:cxnSpLocks/>
            <a:stCxn id="23" idx="0"/>
            <a:endCxn id="48" idx="4"/>
          </p:cNvCxnSpPr>
          <p:nvPr/>
        </p:nvCxnSpPr>
        <p:spPr>
          <a:xfrm flipV="1">
            <a:off x="3119099" y="2555524"/>
            <a:ext cx="4005" cy="19277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55">
            <a:extLst>
              <a:ext uri="{FF2B5EF4-FFF2-40B4-BE49-F238E27FC236}">
                <a16:creationId xmlns:a16="http://schemas.microsoft.com/office/drawing/2014/main" id="{683F3BE6-5AB1-466C-9837-78BF2BFBF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32" y="2191270"/>
            <a:ext cx="1317216" cy="131721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A696ACE7-5A19-4341-B752-B46A9C9E6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27" y="2191270"/>
            <a:ext cx="1317216" cy="1317216"/>
          </a:xfrm>
          <a:prstGeom prst="rect">
            <a:avLst/>
          </a:prstGeom>
        </p:spPr>
      </p:pic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3C4C773A-F98E-4D42-BAC7-8812D2539BD9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>
            <a:off x="6567150" y="2849878"/>
            <a:ext cx="440779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4">
            <a:extLst>
              <a:ext uri="{FF2B5EF4-FFF2-40B4-BE49-F238E27FC236}">
                <a16:creationId xmlns:a16="http://schemas.microsoft.com/office/drawing/2014/main" id="{EA7D5EB6-F154-4F8B-98DC-D8EF93101F2A}"/>
              </a:ext>
            </a:extLst>
          </p:cNvPr>
          <p:cNvSpPr txBox="1">
            <a:spLocks/>
          </p:cNvSpPr>
          <p:nvPr/>
        </p:nvSpPr>
        <p:spPr bwMode="auto">
          <a:xfrm>
            <a:off x="10885" y="3683461"/>
            <a:ext cx="4608741" cy="15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000" dirty="0"/>
              <a:t>Usually used for prediction</a:t>
            </a:r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000" dirty="0"/>
              <a:t>Large amount of data is required for training</a:t>
            </a:r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000" dirty="0"/>
              <a:t>Former study achieved 91%</a:t>
            </a:r>
            <a:br>
              <a:rPr lang="en-US" sz="2000" dirty="0"/>
            </a:br>
            <a:r>
              <a:rPr lang="en-US" sz="2000" dirty="0"/>
              <a:t>of accuracy</a:t>
            </a:r>
          </a:p>
        </p:txBody>
      </p:sp>
      <p:sp>
        <p:nvSpPr>
          <p:cNvPr id="72" name="Content Placeholder 4">
            <a:extLst>
              <a:ext uri="{FF2B5EF4-FFF2-40B4-BE49-F238E27FC236}">
                <a16:creationId xmlns:a16="http://schemas.microsoft.com/office/drawing/2014/main" id="{956D89C1-53E1-4353-9A67-42E851746DF3}"/>
              </a:ext>
            </a:extLst>
          </p:cNvPr>
          <p:cNvSpPr txBox="1">
            <a:spLocks/>
          </p:cNvSpPr>
          <p:nvPr/>
        </p:nvSpPr>
        <p:spPr bwMode="auto">
          <a:xfrm>
            <a:off x="4397078" y="3683461"/>
            <a:ext cx="4608741" cy="14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000" dirty="0"/>
              <a:t>Useful feedback from its adversaries</a:t>
            </a:r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000" dirty="0"/>
              <a:t>Trained to reflect whole distribution of data</a:t>
            </a:r>
          </a:p>
          <a:p>
            <a:pPr marL="468000" indent="-457200" algn="l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2000" dirty="0"/>
              <a:t>Various types of data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70049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8/21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231A5BC1-9164-4832-8967-A34666CB37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1112813"/>
                <a:ext cx="9143134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 2" pitchFamily="18" charset="2"/>
                  <a:buChar char="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SzPct val="50000"/>
                  <a:buFont typeface="Arial" charset="0"/>
                  <a:buChar char="►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SzPct val="50000"/>
                  <a:buFont typeface="Wingdings" pitchFamily="2" charset="2"/>
                  <a:buChar char="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F7F7F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8ED5"/>
                  </a:buClr>
                  <a:buFont typeface="Wingdings 2" pitchFamily="18" charset="2"/>
                  <a:buChar char="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sz="2200" dirty="0"/>
                  <a:t>Data </a:t>
                </a:r>
                <a:r>
                  <a:rPr lang="en-US" altLang="ko-KR" sz="2200" dirty="0"/>
                  <a:t>p</a:t>
                </a:r>
                <a:r>
                  <a:rPr lang="en-US" sz="2200" dirty="0"/>
                  <a:t>reprocessing</a:t>
                </a:r>
                <a:endParaRPr lang="en-US" altLang="ko-KR" sz="2200" dirty="0"/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altLang="ko-KR" sz="1800" dirty="0">
                    <a:latin typeface="+mn-lt"/>
                  </a:rPr>
                  <a:t>Movement history (Sequence of </a:t>
                </a:r>
                <a:r>
                  <a:rPr lang="en-US" altLang="ko-KR" sz="1800" dirty="0" err="1">
                    <a:latin typeface="+mn-lt"/>
                  </a:rPr>
                  <a:t>PoA</a:t>
                </a:r>
                <a:r>
                  <a:rPr lang="en-US" altLang="ko-KR" sz="1800" dirty="0">
                    <a:latin typeface="+mn-lt"/>
                  </a:rPr>
                  <a:t>)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Suppose the actual length of sequence is 5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Movement history with less than 5 </a:t>
                </a:r>
                <a:r>
                  <a:rPr lang="en-US" altLang="ko-KR" sz="1600" dirty="0" err="1">
                    <a:solidFill>
                      <a:prstClr val="black"/>
                    </a:solidFill>
                    <a:latin typeface="+mn-lt"/>
                  </a:rPr>
                  <a:t>PoAs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: ignored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Movement history with more than 5 </a:t>
                </a:r>
                <a:r>
                  <a:rPr lang="en-US" altLang="ko-KR" sz="1600" dirty="0" err="1">
                    <a:solidFill>
                      <a:prstClr val="black"/>
                    </a:solidFill>
                    <a:latin typeface="+mn-lt"/>
                  </a:rPr>
                  <a:t>PoAs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: divided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prstClr val="black"/>
                  </a:solidFill>
                  <a:latin typeface="+mn-lt"/>
                </a:endParaRP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prstClr val="black"/>
                  </a:solidFill>
                  <a:latin typeface="+mn-lt"/>
                </a:endParaRP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prstClr val="black"/>
                  </a:solidFill>
                  <a:latin typeface="+mn-lt"/>
                </a:endParaRP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prstClr val="black"/>
                  </a:solidFill>
                  <a:latin typeface="+mn-lt"/>
                </a:endParaRP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prstClr val="black"/>
                  </a:solidFill>
                  <a:latin typeface="+mn-lt"/>
                </a:endParaRPr>
              </a:p>
              <a:p>
                <a:pPr marL="8572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chemeClr val="accent5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+mn-lt"/>
                  </a:rPr>
                  <a:t>For each </a:t>
                </a:r>
                <a:r>
                  <a:rPr lang="en-US" sz="1800" dirty="0" err="1">
                    <a:latin typeface="+mn-lt"/>
                  </a:rPr>
                  <a:t>PoA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latin typeface="+mn-lt"/>
                  </a:rPr>
                  <a:t> Transform into One-hot vector</a:t>
                </a:r>
              </a:p>
              <a:p>
                <a:pPr marL="1257300" lvl="2" indent="-457200" algn="l" eaLnBrk="1" fontAlgn="auto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prstClr val="black"/>
                    </a:solidFill>
                    <a:latin typeface="+mn-lt"/>
                  </a:rPr>
                  <a:t>N-dimensional vector if there are total N points in the data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231A5BC1-9164-4832-8967-A34666CB3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1112813"/>
                <a:ext cx="9143134" cy="1752600"/>
              </a:xfrm>
              <a:prstGeom prst="rect">
                <a:avLst/>
              </a:prstGeom>
              <a:blipFill>
                <a:blip r:embed="rId5"/>
                <a:stretch>
                  <a:fillRect t="-2091" b="-181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D0B898C3-C557-4949-BCDA-628520FF86DC}"/>
                  </a:ext>
                </a:extLst>
              </p:cNvPr>
              <p:cNvSpPr/>
              <p:nvPr/>
            </p:nvSpPr>
            <p:spPr>
              <a:xfrm>
                <a:off x="1309206" y="3202275"/>
                <a:ext cx="47655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sz="2400" spc="600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D0B898C3-C557-4949-BCDA-628520FF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06" y="3202275"/>
                <a:ext cx="4765592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8985B21-FDE6-4D25-B8CB-DF584B629EAE}"/>
              </a:ext>
            </a:extLst>
          </p:cNvPr>
          <p:cNvCxnSpPr>
            <a:cxnSpLocks/>
          </p:cNvCxnSpPr>
          <p:nvPr/>
        </p:nvCxnSpPr>
        <p:spPr>
          <a:xfrm>
            <a:off x="1778753" y="3602385"/>
            <a:ext cx="26452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0E18E0F-B6C8-4BE5-AB6D-443BA6D2D120}"/>
              </a:ext>
            </a:extLst>
          </p:cNvPr>
          <p:cNvCxnSpPr>
            <a:cxnSpLocks/>
          </p:cNvCxnSpPr>
          <p:nvPr/>
        </p:nvCxnSpPr>
        <p:spPr>
          <a:xfrm>
            <a:off x="2332264" y="3685116"/>
            <a:ext cx="264520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B579810-A06C-476C-8BF9-F4295B58FB77}"/>
              </a:ext>
            </a:extLst>
          </p:cNvPr>
          <p:cNvCxnSpPr>
            <a:cxnSpLocks/>
          </p:cNvCxnSpPr>
          <p:nvPr/>
        </p:nvCxnSpPr>
        <p:spPr>
          <a:xfrm>
            <a:off x="2893967" y="3767847"/>
            <a:ext cx="26452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3A6B535D-86A2-41D7-9BEA-2C5CB8FEFE5A}"/>
                  </a:ext>
                </a:extLst>
              </p:cNvPr>
              <p:cNvSpPr/>
              <p:nvPr/>
            </p:nvSpPr>
            <p:spPr>
              <a:xfrm>
                <a:off x="4566136" y="3855551"/>
                <a:ext cx="32966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sz="2400" spc="600" dirty="0"/>
              </a:p>
            </p:txBody>
          </p:sp>
        </mc:Choice>
        <mc:Fallback xmlns="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3A6B535D-86A2-41D7-9BEA-2C5CB8FEF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36" y="3855551"/>
                <a:ext cx="3296679" cy="400110"/>
              </a:xfrm>
              <a:prstGeom prst="rect">
                <a:avLst/>
              </a:prstGeom>
              <a:blipFill>
                <a:blip r:embed="rId7"/>
                <a:stretch>
                  <a:fillRect l="-924" b="-15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F04663F-BA99-4C03-B5ED-5E32C9B7ED54}"/>
                  </a:ext>
                </a:extLst>
              </p:cNvPr>
              <p:cNvSpPr/>
              <p:nvPr/>
            </p:nvSpPr>
            <p:spPr>
              <a:xfrm>
                <a:off x="4566136" y="4255661"/>
                <a:ext cx="32966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sz="2400" spc="600" dirty="0"/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F04663F-BA99-4C03-B5ED-5E32C9B7E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36" y="4255661"/>
                <a:ext cx="3296679" cy="400110"/>
              </a:xfrm>
              <a:prstGeom prst="rect">
                <a:avLst/>
              </a:prstGeom>
              <a:blipFill>
                <a:blip r:embed="rId8"/>
                <a:stretch>
                  <a:fillRect l="-924" b="-15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29179004-8E6D-4495-9CD6-2BD6F7437132}"/>
                  </a:ext>
                </a:extLst>
              </p:cNvPr>
              <p:cNvSpPr/>
              <p:nvPr/>
            </p:nvSpPr>
            <p:spPr>
              <a:xfrm>
                <a:off x="4566135" y="4650743"/>
                <a:ext cx="32966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i="1" spc="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ko-KR" sz="2000" i="1" spc="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sz="2400" spc="600" dirty="0"/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29179004-8E6D-4495-9CD6-2BD6F7437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35" y="4650743"/>
                <a:ext cx="3296679" cy="400110"/>
              </a:xfrm>
              <a:prstGeom prst="rect">
                <a:avLst/>
              </a:prstGeom>
              <a:blipFill>
                <a:blip r:embed="rId9"/>
                <a:stretch>
                  <a:fillRect l="-924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31EE425D-DB79-49C1-A582-E64FE3DCE6D7}"/>
              </a:ext>
            </a:extLst>
          </p:cNvPr>
          <p:cNvCxnSpPr>
            <a:cxnSpLocks/>
          </p:cNvCxnSpPr>
          <p:nvPr/>
        </p:nvCxnSpPr>
        <p:spPr>
          <a:xfrm>
            <a:off x="2011682" y="3617169"/>
            <a:ext cx="2584365" cy="438439"/>
          </a:xfrm>
          <a:prstGeom prst="bentConnector3">
            <a:avLst>
              <a:gd name="adj1" fmla="val -20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11A4011B-222E-4BF4-BD4F-965124AF8312}"/>
              </a:ext>
            </a:extLst>
          </p:cNvPr>
          <p:cNvCxnSpPr>
            <a:cxnSpLocks/>
          </p:cNvCxnSpPr>
          <p:nvPr/>
        </p:nvCxnSpPr>
        <p:spPr>
          <a:xfrm>
            <a:off x="2616928" y="3688427"/>
            <a:ext cx="1949207" cy="790919"/>
          </a:xfrm>
          <a:prstGeom prst="bentConnector3">
            <a:avLst>
              <a:gd name="adj1" fmla="val 408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D810FB0D-1191-4213-9529-7F705747DC0E}"/>
              </a:ext>
            </a:extLst>
          </p:cNvPr>
          <p:cNvCxnSpPr>
            <a:cxnSpLocks/>
          </p:cNvCxnSpPr>
          <p:nvPr/>
        </p:nvCxnSpPr>
        <p:spPr>
          <a:xfrm>
            <a:off x="3196048" y="3779520"/>
            <a:ext cx="1370087" cy="1071278"/>
          </a:xfrm>
          <a:prstGeom prst="bentConnector3">
            <a:avLst>
              <a:gd name="adj1" fmla="val 1057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4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5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8258"/>
            <a:ext cx="9144000" cy="15182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3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84" y="152400"/>
            <a:ext cx="8610600" cy="767336"/>
          </a:xfrm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MoGAN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191" y="666478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9/21</a:t>
            </a: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9AF47B0-89B2-456F-A1D8-6A6ED9ADB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7" y="145257"/>
            <a:ext cx="622840" cy="63477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FBDD1AF-BBCB-446E-B9E2-BF43BFC1BC53}"/>
              </a:ext>
            </a:extLst>
          </p:cNvPr>
          <p:cNvSpPr/>
          <p:nvPr/>
        </p:nvSpPr>
        <p:spPr>
          <a:xfrm>
            <a:off x="249917" y="1190325"/>
            <a:ext cx="86201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altLang="ko-K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  <a:p>
            <a:pPr marL="857250" lvl="1" indent="-457200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prstClr val="black"/>
                </a:solidFill>
              </a:rPr>
              <a:t>Model for predicting next </a:t>
            </a:r>
            <a:r>
              <a:rPr lang="en-US" altLang="ko-KR" dirty="0" err="1">
                <a:solidFill>
                  <a:prstClr val="black"/>
                </a:solidFill>
              </a:rPr>
              <a:t>PoA</a:t>
            </a:r>
            <a:r>
              <a:rPr lang="en-US" altLang="ko-KR" dirty="0">
                <a:solidFill>
                  <a:prstClr val="black"/>
                </a:solidFill>
              </a:rPr>
              <a:t> of mobile devices</a:t>
            </a:r>
          </a:p>
          <a:p>
            <a:pPr marL="857250" lvl="1" indent="-457200">
              <a:spcBef>
                <a:spcPts val="30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prstClr val="black"/>
                </a:solidFill>
              </a:rPr>
              <a:t>Learns from the data consisting of previous sequences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B99DFD4-D24E-4E20-B8D9-B80B5EB201BC}"/>
              </a:ext>
            </a:extLst>
          </p:cNvPr>
          <p:cNvCxnSpPr>
            <a:cxnSpLocks/>
          </p:cNvCxnSpPr>
          <p:nvPr/>
        </p:nvCxnSpPr>
        <p:spPr>
          <a:xfrm>
            <a:off x="407425" y="3393085"/>
            <a:ext cx="382736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857E4A0-59E9-4C9B-AFC4-6A85CF6BD7F3}"/>
              </a:ext>
            </a:extLst>
          </p:cNvPr>
          <p:cNvSpPr/>
          <p:nvPr/>
        </p:nvSpPr>
        <p:spPr>
          <a:xfrm>
            <a:off x="1468311" y="2869865"/>
            <a:ext cx="170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Generator</a:t>
            </a:r>
            <a:endParaRPr lang="ko-KR" altLang="en-US" sz="2400" b="1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ED1F3F4-396F-4A63-B004-384EA44A8B21}"/>
              </a:ext>
            </a:extLst>
          </p:cNvPr>
          <p:cNvCxnSpPr>
            <a:cxnSpLocks/>
          </p:cNvCxnSpPr>
          <p:nvPr/>
        </p:nvCxnSpPr>
        <p:spPr>
          <a:xfrm>
            <a:off x="4776882" y="3393085"/>
            <a:ext cx="382736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16346B5-EB23-4F47-925B-9C88C489E53E}"/>
              </a:ext>
            </a:extLst>
          </p:cNvPr>
          <p:cNvSpPr/>
          <p:nvPr/>
        </p:nvSpPr>
        <p:spPr>
          <a:xfrm>
            <a:off x="5591774" y="2869865"/>
            <a:ext cx="219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Discriminator</a:t>
            </a:r>
            <a:endParaRPr lang="ko-KR" altLang="en-US" sz="2400" b="1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6B615A2-E530-4A37-96D9-CCE42AF789CC}"/>
              </a:ext>
            </a:extLst>
          </p:cNvPr>
          <p:cNvSpPr txBox="1">
            <a:spLocks/>
          </p:cNvSpPr>
          <p:nvPr/>
        </p:nvSpPr>
        <p:spPr bwMode="auto">
          <a:xfrm>
            <a:off x="2" y="3472832"/>
            <a:ext cx="4608741" cy="15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5720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800" dirty="0"/>
              <a:t>Learns the distribution of previous </a:t>
            </a:r>
            <a:r>
              <a:rPr lang="en-US" sz="1800" dirty="0" err="1"/>
              <a:t>PoA</a:t>
            </a:r>
            <a:r>
              <a:rPr lang="en-US" sz="1800" dirty="0"/>
              <a:t> connections</a:t>
            </a:r>
          </a:p>
          <a:p>
            <a:pPr marL="468000" indent="-45720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800" dirty="0"/>
              <a:t>Generates probable next </a:t>
            </a:r>
            <a:r>
              <a:rPr lang="en-US" sz="1800" dirty="0" err="1"/>
              <a:t>PoA</a:t>
            </a:r>
            <a:endParaRPr lang="en-US" sz="1800" dirty="0"/>
          </a:p>
          <a:p>
            <a:pPr marL="468000" indent="-45720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800" dirty="0"/>
              <a:t>Used as prediction model</a:t>
            </a:r>
            <a:br>
              <a:rPr lang="en-US" sz="1800" dirty="0"/>
            </a:br>
            <a:r>
              <a:rPr lang="en-US" sz="1800" dirty="0"/>
              <a:t>after training completed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422EC-BF48-47D8-95C9-03890049AF4B}"/>
              </a:ext>
            </a:extLst>
          </p:cNvPr>
          <p:cNvSpPr txBox="1">
            <a:spLocks/>
          </p:cNvSpPr>
          <p:nvPr/>
        </p:nvSpPr>
        <p:spPr bwMode="auto">
          <a:xfrm>
            <a:off x="4386195" y="3472832"/>
            <a:ext cx="4608741" cy="14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18" charset="2"/>
              <a:buChar char="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Arial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50000"/>
              <a:buFont typeface="Wingdings" pitchFamily="2" charset="2"/>
              <a:buChar char="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Wingdings 2" pitchFamily="18" charset="2"/>
              <a:buChar char="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5720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800" dirty="0"/>
              <a:t>Classifies between real </a:t>
            </a:r>
            <a:r>
              <a:rPr lang="en-US" sz="1800" dirty="0" err="1"/>
              <a:t>PoA</a:t>
            </a:r>
            <a:r>
              <a:rPr lang="en-US" sz="1800" dirty="0"/>
              <a:t> sequences and generated ones</a:t>
            </a:r>
          </a:p>
          <a:p>
            <a:pPr marL="468000" indent="-45720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800" dirty="0"/>
              <a:t>Useful feedback for generator</a:t>
            </a:r>
          </a:p>
        </p:txBody>
      </p:sp>
    </p:spTree>
    <p:extLst>
      <p:ext uri="{BB962C8B-B14F-4D97-AF65-F5344CB8AC3E}">
        <p14:creationId xmlns:p14="http://schemas.microsoft.com/office/powerpoint/2010/main" val="323802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1074</Words>
  <Application>Microsoft Office PowerPoint</Application>
  <PresentationFormat>화면 슬라이드 쇼(4:3)</PresentationFormat>
  <Paragraphs>210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HDR-Nets 2020  MoGAN: GAN based  Next PoA Selection for  Proactive Mobility Management</vt:lpstr>
      <vt:lpstr>Overview </vt:lpstr>
      <vt:lpstr>Problem Statement</vt:lpstr>
      <vt:lpstr>Problem Statement</vt:lpstr>
      <vt:lpstr>DL Approaches for Prediction</vt:lpstr>
      <vt:lpstr>DL Approaches for Prediction</vt:lpstr>
      <vt:lpstr>DL Approaches for Prediction</vt:lpstr>
      <vt:lpstr>MoGAN</vt:lpstr>
      <vt:lpstr>MoGAN</vt:lpstr>
      <vt:lpstr>MoGAN</vt:lpstr>
      <vt:lpstr>MoGAN</vt:lpstr>
      <vt:lpstr>MoGAN</vt:lpstr>
      <vt:lpstr>MoGAN</vt:lpstr>
      <vt:lpstr>MoGAN</vt:lpstr>
      <vt:lpstr>MoGAN</vt:lpstr>
      <vt:lpstr>Evaluations</vt:lpstr>
      <vt:lpstr>Evaluations</vt:lpstr>
      <vt:lpstr>Evaluations</vt:lpstr>
      <vt:lpstr>Evaluations</vt:lpstr>
      <vt:lpstr>Evaluations</vt:lpstr>
      <vt:lpstr>Conclusions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Muhammad Raza</dc:creator>
  <cp:lastModifiedBy>JangBoyun</cp:lastModifiedBy>
  <cp:revision>82</cp:revision>
  <dcterms:created xsi:type="dcterms:W3CDTF">2017-09-18T05:28:48Z</dcterms:created>
  <dcterms:modified xsi:type="dcterms:W3CDTF">2020-10-22T00:56:57Z</dcterms:modified>
</cp:coreProperties>
</file>