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85" r:id="rId1"/>
  </p:sldMasterIdLst>
  <p:notesMasterIdLst>
    <p:notesMasterId r:id="rId31"/>
  </p:notesMasterIdLst>
  <p:handoutMasterIdLst>
    <p:handoutMasterId r:id="rId32"/>
  </p:handoutMasterIdLst>
  <p:sldIdLst>
    <p:sldId id="256" r:id="rId2"/>
    <p:sldId id="274" r:id="rId3"/>
    <p:sldId id="312" r:id="rId4"/>
    <p:sldId id="321" r:id="rId5"/>
    <p:sldId id="316" r:id="rId6"/>
    <p:sldId id="273" r:id="rId7"/>
    <p:sldId id="318" r:id="rId8"/>
    <p:sldId id="276" r:id="rId9"/>
    <p:sldId id="332" r:id="rId10"/>
    <p:sldId id="311" r:id="rId11"/>
    <p:sldId id="277" r:id="rId12"/>
    <p:sldId id="296" r:id="rId13"/>
    <p:sldId id="324" r:id="rId14"/>
    <p:sldId id="325" r:id="rId15"/>
    <p:sldId id="326" r:id="rId16"/>
    <p:sldId id="301" r:id="rId17"/>
    <p:sldId id="262" r:id="rId18"/>
    <p:sldId id="264" r:id="rId19"/>
    <p:sldId id="305" r:id="rId20"/>
    <p:sldId id="329" r:id="rId21"/>
    <p:sldId id="330" r:id="rId22"/>
    <p:sldId id="304" r:id="rId23"/>
    <p:sldId id="306" r:id="rId24"/>
    <p:sldId id="263" r:id="rId25"/>
    <p:sldId id="334" r:id="rId26"/>
    <p:sldId id="333" r:id="rId27"/>
    <p:sldId id="335" r:id="rId28"/>
    <p:sldId id="322" r:id="rId29"/>
    <p:sldId id="265" r:id="rId30"/>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0442"/>
    <p:restoredTop sz="94651" autoAdjust="0"/>
  </p:normalViewPr>
  <p:slideViewPr>
    <p:cSldViewPr snapToGrid="0" snapToObjects="1">
      <p:cViewPr varScale="1">
        <p:scale>
          <a:sx n="107" d="100"/>
          <a:sy n="107" d="100"/>
        </p:scale>
        <p:origin x="132" y="120"/>
      </p:cViewPr>
      <p:guideLst/>
    </p:cSldViewPr>
  </p:slideViewPr>
  <p:notesTextViewPr>
    <p:cViewPr>
      <p:scale>
        <a:sx n="1" d="1"/>
        <a:sy n="1" d="1"/>
      </p:scale>
      <p:origin x="0" y="0"/>
    </p:cViewPr>
  </p:notesTextViewPr>
  <p:sorterViewPr>
    <p:cViewPr>
      <p:scale>
        <a:sx n="156" d="100"/>
        <a:sy n="156" d="100"/>
      </p:scale>
      <p:origin x="0" y="-1327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5CAC461-3577-3B40-9C81-71D19DF37E45}"/>
              </a:ext>
            </a:extLst>
          </p:cNvPr>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a:extLst>
              <a:ext uri="{FF2B5EF4-FFF2-40B4-BE49-F238E27FC236}">
                <a16:creationId xmlns:a16="http://schemas.microsoft.com/office/drawing/2014/main" id="{390357F5-BEBD-B041-989D-B7F5A6D939BB}"/>
              </a:ext>
            </a:extLst>
          </p:cNvPr>
          <p:cNvSpPr>
            <a:spLocks noGrp="1"/>
          </p:cNvSpPr>
          <p:nvPr>
            <p:ph type="dt" sz="quarter" idx="1"/>
          </p:nvPr>
        </p:nvSpPr>
        <p:spPr>
          <a:xfrm>
            <a:off x="3978132" y="0"/>
            <a:ext cx="3043343" cy="467072"/>
          </a:xfrm>
          <a:prstGeom prst="rect">
            <a:avLst/>
          </a:prstGeom>
        </p:spPr>
        <p:txBody>
          <a:bodyPr vert="horz" lIns="93324" tIns="46662" rIns="93324" bIns="46662" rtlCol="0"/>
          <a:lstStyle>
            <a:lvl1pPr algn="r">
              <a:defRPr sz="1200"/>
            </a:lvl1pPr>
          </a:lstStyle>
          <a:p>
            <a:fld id="{BD478204-B09D-E144-89E5-40C8379D35AA}" type="datetimeFigureOut">
              <a:rPr lang="en-US" smtClean="0"/>
              <a:t>10/14/2020</a:t>
            </a:fld>
            <a:endParaRPr lang="en-US"/>
          </a:p>
        </p:txBody>
      </p:sp>
      <p:sp>
        <p:nvSpPr>
          <p:cNvPr id="4" name="Footer Placeholder 3">
            <a:extLst>
              <a:ext uri="{FF2B5EF4-FFF2-40B4-BE49-F238E27FC236}">
                <a16:creationId xmlns:a16="http://schemas.microsoft.com/office/drawing/2014/main" id="{52B1B273-4F23-6E42-BC13-BA29B89A53B5}"/>
              </a:ext>
            </a:extLst>
          </p:cNvPr>
          <p:cNvSpPr>
            <a:spLocks noGrp="1"/>
          </p:cNvSpPr>
          <p:nvPr>
            <p:ph type="ftr" sz="quarter" idx="2"/>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16E9C68-69CE-414F-B20B-AED49BB555E5}"/>
              </a:ext>
            </a:extLst>
          </p:cNvPr>
          <p:cNvSpPr>
            <a:spLocks noGrp="1"/>
          </p:cNvSpPr>
          <p:nvPr>
            <p:ph type="sldNum" sz="quarter" idx="3"/>
          </p:nvPr>
        </p:nvSpPr>
        <p:spPr>
          <a:xfrm>
            <a:off x="3978132" y="8842030"/>
            <a:ext cx="3043343" cy="467071"/>
          </a:xfrm>
          <a:prstGeom prst="rect">
            <a:avLst/>
          </a:prstGeom>
        </p:spPr>
        <p:txBody>
          <a:bodyPr vert="horz" lIns="93324" tIns="46662" rIns="93324" bIns="46662" rtlCol="0" anchor="b"/>
          <a:lstStyle>
            <a:lvl1pPr algn="r">
              <a:defRPr sz="1200"/>
            </a:lvl1pPr>
          </a:lstStyle>
          <a:p>
            <a:fld id="{C04ACAE6-B977-8444-AE70-872513B46762}" type="slidenum">
              <a:rPr lang="en-US" smtClean="0"/>
              <a:t>‹#›</a:t>
            </a:fld>
            <a:endParaRPr lang="en-US"/>
          </a:p>
        </p:txBody>
      </p:sp>
    </p:spTree>
    <p:extLst>
      <p:ext uri="{BB962C8B-B14F-4D97-AF65-F5344CB8AC3E}">
        <p14:creationId xmlns:p14="http://schemas.microsoft.com/office/powerpoint/2010/main" val="2483101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ACCE7D1A-82AA-B049-A294-E8D773DD662A}" type="datetimeFigureOut">
              <a:rPr lang="en-US" smtClean="0"/>
              <a:t>10/14/2020</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86782216-3FB7-924D-A216-1BC797C60AF9}" type="slidenum">
              <a:rPr lang="en-US" smtClean="0"/>
              <a:t>‹#›</a:t>
            </a:fld>
            <a:endParaRPr lang="en-US"/>
          </a:p>
        </p:txBody>
      </p:sp>
    </p:spTree>
    <p:extLst>
      <p:ext uri="{BB962C8B-B14F-4D97-AF65-F5344CB8AC3E}">
        <p14:creationId xmlns:p14="http://schemas.microsoft.com/office/powerpoint/2010/main" val="1260517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need for the protocol - To understand - look at communications over the Internet - challenges</a:t>
            </a:r>
          </a:p>
          <a:p>
            <a:r>
              <a:rPr lang="en-US" dirty="0"/>
              <a:t>Some Internet stats</a:t>
            </a:r>
          </a:p>
          <a:p>
            <a:r>
              <a:rPr lang="en-US" dirty="0"/>
              <a:t>what is the Internet routing scenario and the need for secure </a:t>
            </a:r>
          </a:p>
          <a:p>
            <a:endParaRPr lang="en-US" dirty="0"/>
          </a:p>
          <a:p>
            <a:r>
              <a:rPr lang="en-US" dirty="0"/>
              <a:t>what is the problem with reliable and timely deliver? </a:t>
            </a:r>
          </a:p>
          <a:p>
            <a:endParaRPr lang="en-US" dirty="0"/>
          </a:p>
          <a:p>
            <a:r>
              <a:rPr lang="en-US" dirty="0"/>
              <a:t>Bypass the Internet protocol!</a:t>
            </a:r>
          </a:p>
          <a:p>
            <a:r>
              <a:rPr lang="en-US" dirty="0"/>
              <a:t>we have a tested and evaluated prototype</a:t>
            </a:r>
          </a:p>
        </p:txBody>
      </p:sp>
      <p:sp>
        <p:nvSpPr>
          <p:cNvPr id="4" name="Slide Number Placeholder 3"/>
          <p:cNvSpPr>
            <a:spLocks noGrp="1"/>
          </p:cNvSpPr>
          <p:nvPr>
            <p:ph type="sldNum" sz="quarter" idx="10"/>
          </p:nvPr>
        </p:nvSpPr>
        <p:spPr/>
        <p:txBody>
          <a:bodyPr/>
          <a:lstStyle/>
          <a:p>
            <a:fld id="{86782216-3FB7-924D-A216-1BC797C60AF9}" type="slidenum">
              <a:rPr lang="en-US" smtClean="0"/>
              <a:t>2</a:t>
            </a:fld>
            <a:endParaRPr lang="en-US"/>
          </a:p>
        </p:txBody>
      </p:sp>
    </p:spTree>
    <p:extLst>
      <p:ext uri="{BB962C8B-B14F-4D97-AF65-F5344CB8AC3E}">
        <p14:creationId xmlns:p14="http://schemas.microsoft.com/office/powerpoint/2010/main" val="5535148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9A770F-AE96-C84A-B7E4-FF789D8772BD}" type="slidenum">
              <a:rPr lang="en-US" smtClean="0"/>
              <a:t>12</a:t>
            </a:fld>
            <a:endParaRPr lang="en-US"/>
          </a:p>
        </p:txBody>
      </p:sp>
    </p:spTree>
    <p:extLst>
      <p:ext uri="{BB962C8B-B14F-4D97-AF65-F5344CB8AC3E}">
        <p14:creationId xmlns:p14="http://schemas.microsoft.com/office/powerpoint/2010/main" val="3795839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1282C7F-CC9E-DF42-BAF7-75E808CE4A9F}" type="datetime1">
              <a:rPr lang="en-US" smtClean="0"/>
              <a:t>10/14/2020</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BBB1119D-FF0F-D548-9658-960D385AC394}" type="slidenum">
              <a:rPr lang="en-US" smtClean="0"/>
              <a:t>‹#›</a:t>
            </a:fld>
            <a:endParaRPr lang="en-US"/>
          </a:p>
        </p:txBody>
      </p:sp>
    </p:spTree>
    <p:extLst>
      <p:ext uri="{BB962C8B-B14F-4D97-AF65-F5344CB8AC3E}">
        <p14:creationId xmlns:p14="http://schemas.microsoft.com/office/powerpoint/2010/main" val="1549853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AA581FF-F0F9-3E41-8496-1800CB82F7B9}" type="datetime1">
              <a:rPr lang="en-US" smtClean="0"/>
              <a:t>10/14/2020</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BB1119D-FF0F-D548-9658-960D385AC394}" type="slidenum">
              <a:rPr lang="en-US" smtClean="0"/>
              <a:t>‹#›</a:t>
            </a:fld>
            <a:endParaRPr lang="en-US"/>
          </a:p>
        </p:txBody>
      </p:sp>
    </p:spTree>
    <p:extLst>
      <p:ext uri="{BB962C8B-B14F-4D97-AF65-F5344CB8AC3E}">
        <p14:creationId xmlns:p14="http://schemas.microsoft.com/office/powerpoint/2010/main" val="3542571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7C74174-875A-624C-8AE5-BD0B445763D0}" type="datetime1">
              <a:rPr lang="en-US" smtClean="0"/>
              <a:t>10/14/2020</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BB1119D-FF0F-D548-9658-960D385AC394}"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610088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35857045-17DF-3148-9909-2D3C802244AF}" type="datetime1">
              <a:rPr lang="en-US" smtClean="0"/>
              <a:t>10/14/2020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BB1119D-FF0F-D548-9658-960D385AC394}" type="slidenum">
              <a:rPr lang="en-US" smtClean="0"/>
              <a:t>‹#›</a:t>
            </a:fld>
            <a:endParaRPr lang="en-US"/>
          </a:p>
        </p:txBody>
      </p:sp>
    </p:spTree>
    <p:extLst>
      <p:ext uri="{BB962C8B-B14F-4D97-AF65-F5344CB8AC3E}">
        <p14:creationId xmlns:p14="http://schemas.microsoft.com/office/powerpoint/2010/main" val="2311466151"/>
      </p:ext>
    </p:extLst>
  </p:cSld>
  <p:clrMapOvr>
    <a:masterClrMapping/>
  </p:clrMapOvr>
  <p:hf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35857045-17DF-3148-9909-2D3C802244AF}" type="datetime1">
              <a:rPr lang="en-US" smtClean="0"/>
              <a:t>10/14/2020</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BB1119D-FF0F-D548-9658-960D385AC394}"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91028015"/>
      </p:ext>
    </p:extLst>
  </p:cSld>
  <p:clrMapOvr>
    <a:masterClrMapping/>
  </p:clrMapOvr>
  <p:hf hdr="0" ft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35857045-17DF-3148-9909-2D3C802244AF}" type="datetime1">
              <a:rPr lang="en-US" smtClean="0"/>
              <a:t>10/14/2020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BB1119D-FF0F-D548-9658-960D385AC394}" type="slidenum">
              <a:rPr lang="en-US" smtClean="0"/>
              <a:t>‹#›</a:t>
            </a:fld>
            <a:endParaRPr lang="en-US"/>
          </a:p>
        </p:txBody>
      </p:sp>
    </p:spTree>
    <p:extLst>
      <p:ext uri="{BB962C8B-B14F-4D97-AF65-F5344CB8AC3E}">
        <p14:creationId xmlns:p14="http://schemas.microsoft.com/office/powerpoint/2010/main" val="3868105985"/>
      </p:ext>
    </p:extLst>
  </p:cSld>
  <p:clrMapOvr>
    <a:masterClrMapping/>
  </p:clrMapOvr>
  <p:hf hdr="0" ftr="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AA1093C-2ACF-EB45-8BEE-F23984C5C312}" type="datetime1">
              <a:rPr lang="en-US" smtClean="0"/>
              <a:t>10/14/2020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BB1119D-FF0F-D548-9658-960D385AC394}" type="slidenum">
              <a:rPr lang="en-US" smtClean="0"/>
              <a:t>‹#›</a:t>
            </a:fld>
            <a:endParaRPr lang="en-US"/>
          </a:p>
        </p:txBody>
      </p:sp>
    </p:spTree>
    <p:extLst>
      <p:ext uri="{BB962C8B-B14F-4D97-AF65-F5344CB8AC3E}">
        <p14:creationId xmlns:p14="http://schemas.microsoft.com/office/powerpoint/2010/main" val="8873806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9232DF-B71D-7F4E-BCF0-F21EA65B8E8B}" type="datetime1">
              <a:rPr lang="en-US" smtClean="0"/>
              <a:t>10/14/2020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BB1119D-FF0F-D548-9658-960D385AC394}" type="slidenum">
              <a:rPr lang="en-US" smtClean="0"/>
              <a:t>‹#›</a:t>
            </a:fld>
            <a:endParaRPr lang="en-US"/>
          </a:p>
        </p:txBody>
      </p:sp>
    </p:spTree>
    <p:extLst>
      <p:ext uri="{BB962C8B-B14F-4D97-AF65-F5344CB8AC3E}">
        <p14:creationId xmlns:p14="http://schemas.microsoft.com/office/powerpoint/2010/main" val="2437172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7F8C756-06D5-834B-B633-9C31D5ABB125}" type="datetime1">
              <a:rPr lang="en-US" smtClean="0"/>
              <a:t>10/14/2020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BB1119D-FF0F-D548-9658-960D385AC394}" type="slidenum">
              <a:rPr lang="en-US" smtClean="0"/>
              <a:t>‹#›</a:t>
            </a:fld>
            <a:endParaRPr lang="en-US" dirty="0"/>
          </a:p>
        </p:txBody>
      </p:sp>
      <p:pic>
        <p:nvPicPr>
          <p:cNvPr id="9" name="Picture 8">
            <a:extLst>
              <a:ext uri="{FF2B5EF4-FFF2-40B4-BE49-F238E27FC236}">
                <a16:creationId xmlns:a16="http://schemas.microsoft.com/office/drawing/2014/main" id="{69361D78-1F78-044A-AD37-076852BF7451}"/>
              </a:ext>
            </a:extLst>
          </p:cNvPr>
          <p:cNvPicPr>
            <a:picLocks noChangeAspect="1"/>
          </p:cNvPicPr>
          <p:nvPr userDrawn="1"/>
        </p:nvPicPr>
        <p:blipFill>
          <a:blip r:embed="rId2"/>
          <a:stretch>
            <a:fillRect/>
          </a:stretch>
        </p:blipFill>
        <p:spPr>
          <a:xfrm>
            <a:off x="11328400" y="641350"/>
            <a:ext cx="863599" cy="870563"/>
          </a:xfrm>
          <a:prstGeom prst="rect">
            <a:avLst/>
          </a:prstGeom>
        </p:spPr>
      </p:pic>
    </p:spTree>
    <p:extLst>
      <p:ext uri="{BB962C8B-B14F-4D97-AF65-F5344CB8AC3E}">
        <p14:creationId xmlns:p14="http://schemas.microsoft.com/office/powerpoint/2010/main" val="3659711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9C27C39-9764-D943-86D1-C2BD8B372DE7}" type="datetime1">
              <a:rPr lang="en-US" smtClean="0"/>
              <a:t>10/14/2020</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BB1119D-FF0F-D548-9658-960D385AC394}" type="slidenum">
              <a:rPr lang="en-US" smtClean="0"/>
              <a:t>‹#›</a:t>
            </a:fld>
            <a:endParaRPr lang="en-US"/>
          </a:p>
        </p:txBody>
      </p:sp>
    </p:spTree>
    <p:extLst>
      <p:ext uri="{BB962C8B-B14F-4D97-AF65-F5344CB8AC3E}">
        <p14:creationId xmlns:p14="http://schemas.microsoft.com/office/powerpoint/2010/main" val="1977349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7B4BD25-97E6-954F-B13A-ECCBC5386360}" type="datetime1">
              <a:rPr lang="en-US" smtClean="0"/>
              <a:t>10/14/2020</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BBB1119D-FF0F-D548-9658-960D385AC394}" type="slidenum">
              <a:rPr lang="en-US" smtClean="0"/>
              <a:t>‹#›</a:t>
            </a:fld>
            <a:endParaRPr lang="en-US"/>
          </a:p>
        </p:txBody>
      </p:sp>
    </p:spTree>
    <p:extLst>
      <p:ext uri="{BB962C8B-B14F-4D97-AF65-F5344CB8AC3E}">
        <p14:creationId xmlns:p14="http://schemas.microsoft.com/office/powerpoint/2010/main" val="35049562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ECB8BAE-D7C3-854A-88C1-CB3F6BD08552}" type="datetime1">
              <a:rPr lang="en-US" smtClean="0"/>
              <a:t>10/14/2020</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BBB1119D-FF0F-D548-9658-960D385AC394}" type="slidenum">
              <a:rPr lang="en-US" smtClean="0"/>
              <a:t>‹#›</a:t>
            </a:fld>
            <a:endParaRPr lang="en-US"/>
          </a:p>
        </p:txBody>
      </p:sp>
    </p:spTree>
    <p:extLst>
      <p:ext uri="{BB962C8B-B14F-4D97-AF65-F5344CB8AC3E}">
        <p14:creationId xmlns:p14="http://schemas.microsoft.com/office/powerpoint/2010/main" val="891041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4CFC184-76FA-5F4F-9A4A-D549F47EA940}" type="datetime1">
              <a:rPr lang="en-US" smtClean="0"/>
              <a:t>10/14/2020</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BB1119D-FF0F-D548-9658-960D385AC394}" type="slidenum">
              <a:rPr lang="en-US" smtClean="0"/>
              <a:t>‹#›</a:t>
            </a:fld>
            <a:endParaRPr lang="en-US"/>
          </a:p>
        </p:txBody>
      </p:sp>
    </p:spTree>
    <p:extLst>
      <p:ext uri="{BB962C8B-B14F-4D97-AF65-F5344CB8AC3E}">
        <p14:creationId xmlns:p14="http://schemas.microsoft.com/office/powerpoint/2010/main" val="2656125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C0F52B-66E2-114A-8BB0-34075C7C3525}" type="datetime1">
              <a:rPr lang="en-US" smtClean="0"/>
              <a:t>10/14/2020</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BB1119D-FF0F-D548-9658-960D385AC394}" type="slidenum">
              <a:rPr lang="en-US" smtClean="0"/>
              <a:t>‹#›</a:t>
            </a:fld>
            <a:endParaRPr lang="en-US"/>
          </a:p>
        </p:txBody>
      </p:sp>
    </p:spTree>
    <p:extLst>
      <p:ext uri="{BB962C8B-B14F-4D97-AF65-F5344CB8AC3E}">
        <p14:creationId xmlns:p14="http://schemas.microsoft.com/office/powerpoint/2010/main" val="3833277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DCEF4811-FD78-0942-91DB-0FB2BE54DB41}" type="datetime1">
              <a:rPr lang="en-US" smtClean="0"/>
              <a:t>10/14/2020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BB1119D-FF0F-D548-9658-960D385AC394}" type="slidenum">
              <a:rPr lang="en-US" smtClean="0"/>
              <a:t>‹#›</a:t>
            </a:fld>
            <a:endParaRPr lang="en-US"/>
          </a:p>
        </p:txBody>
      </p:sp>
    </p:spTree>
    <p:extLst>
      <p:ext uri="{BB962C8B-B14F-4D97-AF65-F5344CB8AC3E}">
        <p14:creationId xmlns:p14="http://schemas.microsoft.com/office/powerpoint/2010/main" val="190860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26650E59-201D-9343-B066-9095B283B6D4}" type="datetime1">
              <a:rPr lang="en-US" smtClean="0"/>
              <a:t>10/14/2020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BB1119D-FF0F-D548-9658-960D385AC394}" type="slidenum">
              <a:rPr lang="en-US" smtClean="0"/>
              <a:t>‹#›</a:t>
            </a:fld>
            <a:endParaRPr lang="en-US"/>
          </a:p>
        </p:txBody>
      </p:sp>
    </p:spTree>
    <p:extLst>
      <p:ext uri="{BB962C8B-B14F-4D97-AF65-F5344CB8AC3E}">
        <p14:creationId xmlns:p14="http://schemas.microsoft.com/office/powerpoint/2010/main" val="32631530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tif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5857045-17DF-3148-9909-2D3C802244AF}" type="datetime1">
              <a:rPr lang="en-US" smtClean="0"/>
              <a:t>10/14/2020</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BBB1119D-FF0F-D548-9658-960D385AC394}" type="slidenum">
              <a:rPr lang="en-US" smtClean="0"/>
              <a:t>‹#›</a:t>
            </a:fld>
            <a:endParaRPr lang="en-US"/>
          </a:p>
        </p:txBody>
      </p:sp>
      <p:pic>
        <p:nvPicPr>
          <p:cNvPr id="36" name="Picture 35">
            <a:extLst>
              <a:ext uri="{FF2B5EF4-FFF2-40B4-BE49-F238E27FC236}">
                <a16:creationId xmlns:a16="http://schemas.microsoft.com/office/drawing/2014/main" id="{B8238624-95FB-094C-AC03-1CE027CA6F96}"/>
              </a:ext>
            </a:extLst>
          </p:cNvPr>
          <p:cNvPicPr>
            <a:picLocks noChangeAspect="1"/>
          </p:cNvPicPr>
          <p:nvPr userDrawn="1"/>
        </p:nvPicPr>
        <p:blipFill>
          <a:blip r:embed="rId18"/>
          <a:stretch>
            <a:fillRect/>
          </a:stretch>
        </p:blipFill>
        <p:spPr>
          <a:xfrm>
            <a:off x="214312" y="1212850"/>
            <a:ext cx="1504950" cy="408536"/>
          </a:xfrm>
          <a:prstGeom prst="rect">
            <a:avLst/>
          </a:prstGeom>
        </p:spPr>
      </p:pic>
      <p:pic>
        <p:nvPicPr>
          <p:cNvPr id="37" name="Picture 36">
            <a:extLst>
              <a:ext uri="{FF2B5EF4-FFF2-40B4-BE49-F238E27FC236}">
                <a16:creationId xmlns:a16="http://schemas.microsoft.com/office/drawing/2014/main" id="{2A4B32B1-BD87-584D-97EB-B52CB6BA4232}"/>
              </a:ext>
            </a:extLst>
          </p:cNvPr>
          <p:cNvPicPr>
            <a:picLocks noChangeAspect="1"/>
          </p:cNvPicPr>
          <p:nvPr userDrawn="1"/>
        </p:nvPicPr>
        <p:blipFill>
          <a:blip r:embed="rId19"/>
          <a:stretch>
            <a:fillRect/>
          </a:stretch>
        </p:blipFill>
        <p:spPr>
          <a:xfrm>
            <a:off x="11328400" y="641350"/>
            <a:ext cx="863599" cy="870563"/>
          </a:xfrm>
          <a:prstGeom prst="rect">
            <a:avLst/>
          </a:prstGeom>
        </p:spPr>
      </p:pic>
    </p:spTree>
    <p:extLst>
      <p:ext uri="{BB962C8B-B14F-4D97-AF65-F5344CB8AC3E}">
        <p14:creationId xmlns:p14="http://schemas.microsoft.com/office/powerpoint/2010/main" val="1594137598"/>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 id="2147483895" r:id="rId10"/>
    <p:sldLayoutId id="2147483896" r:id="rId11"/>
    <p:sldLayoutId id="2147483897" r:id="rId12"/>
    <p:sldLayoutId id="2147483898" r:id="rId13"/>
    <p:sldLayoutId id="2147483899" r:id="rId14"/>
    <p:sldLayoutId id="2147483900" r:id="rId15"/>
    <p:sldLayoutId id="2147483901" r:id="rId16"/>
  </p:sldLayoutIdLst>
  <p:hf hdr="0" ftr="0"/>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rit.edu/news/story.php?id=61939"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hyperlink" Target="https://www.geni.net/about-geni/what-is-geni/" TargetMode="Externa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rit.edu/news/story.php?id=61939"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BF42E-75E5-584D-AA63-74EDC5862909}"/>
              </a:ext>
            </a:extLst>
          </p:cNvPr>
          <p:cNvSpPr>
            <a:spLocks noGrp="1"/>
          </p:cNvSpPr>
          <p:nvPr>
            <p:ph type="ctrTitle"/>
          </p:nvPr>
        </p:nvSpPr>
        <p:spPr>
          <a:xfrm>
            <a:off x="1790753" y="245865"/>
            <a:ext cx="9144000" cy="1382639"/>
          </a:xfrm>
        </p:spPr>
        <p:txBody>
          <a:bodyPr>
            <a:normAutofit/>
          </a:bodyPr>
          <a:lstStyle/>
          <a:p>
            <a:pPr algn="ctr">
              <a:spcBef>
                <a:spcPts val="1200"/>
              </a:spcBef>
              <a:spcAft>
                <a:spcPts val="1800"/>
              </a:spcAft>
            </a:pPr>
            <a:r>
              <a:rPr lang="en-US" sz="3600" b="1" dirty="0" smtClean="0">
                <a:solidFill>
                  <a:schemeClr val="tx1"/>
                </a:solidFill>
                <a:latin typeface="Arial" panose="020B0604020202020204" pitchFamily="34" charset="0"/>
                <a:cs typeface="Arial" panose="020B0604020202020204" pitchFamily="34" charset="0"/>
              </a:rPr>
              <a:t>Can We Improve Internet Performance? </a:t>
            </a:r>
            <a:br>
              <a:rPr lang="en-US" sz="3600" b="1" dirty="0" smtClean="0">
                <a:solidFill>
                  <a:schemeClr val="tx1"/>
                </a:solidFill>
                <a:latin typeface="Arial" panose="020B0604020202020204" pitchFamily="34" charset="0"/>
                <a:cs typeface="Arial" panose="020B0604020202020204" pitchFamily="34" charset="0"/>
              </a:rPr>
            </a:br>
            <a:r>
              <a:rPr lang="en-US" sz="3600" b="1" dirty="0" smtClean="0">
                <a:solidFill>
                  <a:schemeClr val="tx1"/>
                </a:solidFill>
                <a:latin typeface="Arial" panose="020B0604020202020204" pitchFamily="34" charset="0"/>
                <a:cs typeface="Arial" panose="020B0604020202020204" pitchFamily="34" charset="0"/>
              </a:rPr>
              <a:t>An Expedited Internet Bypass Protocol</a:t>
            </a:r>
            <a:endParaRPr lang="en-US" b="1" dirty="0">
              <a:solidFill>
                <a:schemeClr val="tx1"/>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E43D803D-E615-5A46-AF4A-4690CD59CAAA}"/>
              </a:ext>
            </a:extLst>
          </p:cNvPr>
          <p:cNvSpPr>
            <a:spLocks noGrp="1"/>
          </p:cNvSpPr>
          <p:nvPr>
            <p:ph type="subTitle" idx="1"/>
          </p:nvPr>
        </p:nvSpPr>
        <p:spPr>
          <a:xfrm>
            <a:off x="1602289" y="3344602"/>
            <a:ext cx="9204324" cy="2080621"/>
          </a:xfrm>
        </p:spPr>
        <p:txBody>
          <a:bodyPr>
            <a:noAutofit/>
          </a:bodyPr>
          <a:lstStyle/>
          <a:p>
            <a:pPr algn="ctr"/>
            <a:r>
              <a:rPr lang="en-US" sz="2000" dirty="0">
                <a:solidFill>
                  <a:schemeClr val="accent1">
                    <a:lumMod val="60000"/>
                    <a:lumOff val="40000"/>
                  </a:schemeClr>
                </a:solidFill>
                <a:latin typeface="Arial" panose="020B0604020202020204" pitchFamily="34" charset="0"/>
                <a:cs typeface="Arial" panose="020B0604020202020204" pitchFamily="34" charset="0"/>
              </a:rPr>
              <a:t>Dr. –</a:t>
            </a:r>
            <a:r>
              <a:rPr lang="en-US" sz="2000" dirty="0" err="1">
                <a:solidFill>
                  <a:schemeClr val="accent1">
                    <a:lumMod val="60000"/>
                    <a:lumOff val="40000"/>
                  </a:schemeClr>
                </a:solidFill>
                <a:latin typeface="Arial" panose="020B0604020202020204" pitchFamily="34" charset="0"/>
                <a:cs typeface="Arial" panose="020B0604020202020204" pitchFamily="34" charset="0"/>
              </a:rPr>
              <a:t>Ing</a:t>
            </a:r>
            <a:r>
              <a:rPr lang="en-US" sz="2000" dirty="0">
                <a:solidFill>
                  <a:schemeClr val="accent1">
                    <a:lumMod val="60000"/>
                    <a:lumOff val="40000"/>
                  </a:schemeClr>
                </a:solidFill>
                <a:latin typeface="Arial" panose="020B0604020202020204" pitchFamily="34" charset="0"/>
                <a:cs typeface="Arial" panose="020B0604020202020204" pitchFamily="34" charset="0"/>
              </a:rPr>
              <a:t>. Nirmala </a:t>
            </a:r>
            <a:r>
              <a:rPr lang="en-US" sz="2000" dirty="0" err="1">
                <a:solidFill>
                  <a:schemeClr val="accent1">
                    <a:lumMod val="60000"/>
                    <a:lumOff val="40000"/>
                  </a:schemeClr>
                </a:solidFill>
                <a:latin typeface="Arial" panose="020B0604020202020204" pitchFamily="34" charset="0"/>
                <a:cs typeface="Arial" panose="020B0604020202020204" pitchFamily="34" charset="0"/>
              </a:rPr>
              <a:t>Shenoy</a:t>
            </a:r>
            <a:endParaRPr lang="en-US" sz="2000" dirty="0">
              <a:solidFill>
                <a:schemeClr val="accent1">
                  <a:lumMod val="60000"/>
                  <a:lumOff val="40000"/>
                </a:schemeClr>
              </a:solidFill>
              <a:latin typeface="Arial" panose="020B0604020202020204" pitchFamily="34" charset="0"/>
              <a:cs typeface="Arial" panose="020B0604020202020204" pitchFamily="34" charset="0"/>
            </a:endParaRPr>
          </a:p>
          <a:p>
            <a:pPr algn="ctr"/>
            <a:r>
              <a:rPr lang="en-US" sz="2000" b="1" i="1" dirty="0">
                <a:solidFill>
                  <a:schemeClr val="accent1">
                    <a:lumMod val="60000"/>
                    <a:lumOff val="40000"/>
                  </a:schemeClr>
                </a:solidFill>
                <a:latin typeface="Arial" panose="020B0604020202020204" pitchFamily="34" charset="0"/>
                <a:cs typeface="Arial" panose="020B0604020202020204" pitchFamily="34" charset="0"/>
              </a:rPr>
              <a:t>Professor</a:t>
            </a:r>
            <a:r>
              <a:rPr lang="en-US" sz="2000" dirty="0">
                <a:solidFill>
                  <a:schemeClr val="accent1">
                    <a:lumMod val="60000"/>
                    <a:lumOff val="40000"/>
                  </a:schemeClr>
                </a:solidFill>
                <a:latin typeface="Arial" panose="020B0604020202020204" pitchFamily="34" charset="0"/>
                <a:cs typeface="Arial" panose="020B0604020202020204" pitchFamily="34" charset="0"/>
              </a:rPr>
              <a:t>, </a:t>
            </a:r>
            <a:r>
              <a:rPr lang="en-US" sz="2000" dirty="0" err="1" smtClean="0">
                <a:solidFill>
                  <a:schemeClr val="accent1">
                    <a:lumMod val="60000"/>
                    <a:lumOff val="40000"/>
                  </a:schemeClr>
                </a:solidFill>
                <a:latin typeface="Arial" panose="020B0604020202020204" pitchFamily="34" charset="0"/>
                <a:cs typeface="Arial" panose="020B0604020202020204" pitchFamily="34" charset="0"/>
              </a:rPr>
              <a:t>ISchool</a:t>
            </a:r>
            <a:r>
              <a:rPr lang="en-US" sz="2000" dirty="0" smtClean="0">
                <a:solidFill>
                  <a:schemeClr val="accent1">
                    <a:lumMod val="60000"/>
                    <a:lumOff val="40000"/>
                  </a:schemeClr>
                </a:solidFill>
                <a:latin typeface="Arial" panose="020B0604020202020204" pitchFamily="34" charset="0"/>
                <a:cs typeface="Arial" panose="020B0604020202020204" pitchFamily="34" charset="0"/>
              </a:rPr>
              <a:t>, School of Information</a:t>
            </a:r>
            <a:endParaRPr lang="en-US" sz="2000" dirty="0">
              <a:solidFill>
                <a:schemeClr val="accent1">
                  <a:lumMod val="60000"/>
                  <a:lumOff val="40000"/>
                </a:schemeClr>
              </a:solidFill>
              <a:latin typeface="Arial" panose="020B0604020202020204" pitchFamily="34" charset="0"/>
              <a:cs typeface="Arial" panose="020B0604020202020204" pitchFamily="34" charset="0"/>
            </a:endParaRPr>
          </a:p>
          <a:p>
            <a:pPr algn="ctr"/>
            <a:r>
              <a:rPr lang="en-US" sz="2000" b="1" i="1" dirty="0">
                <a:solidFill>
                  <a:schemeClr val="accent1">
                    <a:lumMod val="60000"/>
                    <a:lumOff val="40000"/>
                  </a:schemeClr>
                </a:solidFill>
                <a:latin typeface="Arial" panose="020B0604020202020204" pitchFamily="34" charset="0"/>
                <a:cs typeface="Arial" panose="020B0604020202020204" pitchFamily="34" charset="0"/>
              </a:rPr>
              <a:t>Director</a:t>
            </a:r>
            <a:r>
              <a:rPr lang="en-US" sz="2000" dirty="0">
                <a:solidFill>
                  <a:schemeClr val="accent1">
                    <a:lumMod val="60000"/>
                    <a:lumOff val="40000"/>
                  </a:schemeClr>
                </a:solidFill>
                <a:latin typeface="Arial" panose="020B0604020202020204" pitchFamily="34" charset="0"/>
                <a:cs typeface="Arial" panose="020B0604020202020204" pitchFamily="34" charset="0"/>
              </a:rPr>
              <a:t>, Lab for Networking and Security</a:t>
            </a:r>
          </a:p>
          <a:p>
            <a:pPr algn="ctr"/>
            <a:r>
              <a:rPr lang="en-US" sz="2000" dirty="0" err="1">
                <a:solidFill>
                  <a:schemeClr val="accent1">
                    <a:lumMod val="60000"/>
                    <a:lumOff val="40000"/>
                  </a:schemeClr>
                </a:solidFill>
                <a:latin typeface="Arial" panose="020B0604020202020204" pitchFamily="34" charset="0"/>
                <a:cs typeface="Arial" panose="020B0604020202020204" pitchFamily="34" charset="0"/>
              </a:rPr>
              <a:t>Golisano</a:t>
            </a:r>
            <a:r>
              <a:rPr lang="en-US" sz="2000" dirty="0">
                <a:solidFill>
                  <a:schemeClr val="accent1">
                    <a:lumMod val="60000"/>
                    <a:lumOff val="40000"/>
                  </a:schemeClr>
                </a:solidFill>
                <a:latin typeface="Arial" panose="020B0604020202020204" pitchFamily="34" charset="0"/>
                <a:cs typeface="Arial" panose="020B0604020202020204" pitchFamily="34" charset="0"/>
              </a:rPr>
              <a:t> College of Computing and Information Sciences</a:t>
            </a:r>
          </a:p>
          <a:p>
            <a:pPr algn="ctr"/>
            <a:r>
              <a:rPr lang="en-US" sz="2000" dirty="0">
                <a:solidFill>
                  <a:schemeClr val="accent1">
                    <a:lumMod val="60000"/>
                    <a:lumOff val="40000"/>
                  </a:schemeClr>
                </a:solidFill>
                <a:latin typeface="Arial" panose="020B0604020202020204" pitchFamily="34" charset="0"/>
                <a:cs typeface="Arial" panose="020B0604020202020204" pitchFamily="34" charset="0"/>
              </a:rPr>
              <a:t>Rochester Institute of Technology, Rochester, New York </a:t>
            </a:r>
            <a:r>
              <a:rPr lang="en-US" sz="2000" dirty="0" smtClean="0">
                <a:solidFill>
                  <a:schemeClr val="accent1">
                    <a:lumMod val="60000"/>
                    <a:lumOff val="40000"/>
                  </a:schemeClr>
                </a:solidFill>
                <a:latin typeface="Arial" panose="020B0604020202020204" pitchFamily="34" charset="0"/>
                <a:cs typeface="Arial" panose="020B0604020202020204" pitchFamily="34" charset="0"/>
              </a:rPr>
              <a:t>14623</a:t>
            </a:r>
          </a:p>
          <a:p>
            <a:pPr algn="ctr"/>
            <a:r>
              <a:rPr lang="en-US" sz="2000" dirty="0" smtClean="0">
                <a:solidFill>
                  <a:schemeClr val="accent2">
                    <a:lumMod val="75000"/>
                  </a:schemeClr>
                </a:solidFill>
                <a:latin typeface="Arial" panose="020B0604020202020204" pitchFamily="34" charset="0"/>
                <a:cs typeface="Arial" panose="020B0604020202020204" pitchFamily="34" charset="0"/>
              </a:rPr>
              <a:t>nxsvks@rit.edu</a:t>
            </a:r>
            <a:endParaRPr lang="en-US" sz="2000" dirty="0">
              <a:solidFill>
                <a:schemeClr val="accent2">
                  <a:lumMod val="75000"/>
                </a:schemeClr>
              </a:solidFill>
              <a:latin typeface="Arial" panose="020B0604020202020204" pitchFamily="34" charset="0"/>
              <a:cs typeface="Arial" panose="020B0604020202020204" pitchFamily="34" charset="0"/>
            </a:endParaRPr>
          </a:p>
        </p:txBody>
      </p:sp>
      <p:sp>
        <p:nvSpPr>
          <p:cNvPr id="6" name="Date Placeholder 5">
            <a:extLst>
              <a:ext uri="{FF2B5EF4-FFF2-40B4-BE49-F238E27FC236}">
                <a16:creationId xmlns:a16="http://schemas.microsoft.com/office/drawing/2014/main" id="{90934257-28C3-F047-80D2-B4E7DFA9AA04}"/>
              </a:ext>
            </a:extLst>
          </p:cNvPr>
          <p:cNvSpPr>
            <a:spLocks noGrp="1"/>
          </p:cNvSpPr>
          <p:nvPr>
            <p:ph type="dt" sz="half" idx="10"/>
          </p:nvPr>
        </p:nvSpPr>
        <p:spPr/>
        <p:txBody>
          <a:bodyPr/>
          <a:lstStyle/>
          <a:p>
            <a:fld id="{0D4A2E2A-732A-7D49-8958-BA7A4E6FA893}" type="datetime1">
              <a:rPr lang="en-US" smtClean="0"/>
              <a:t>10/14/2020</a:t>
            </a:fld>
            <a:endParaRPr lang="en-US"/>
          </a:p>
        </p:txBody>
      </p:sp>
      <p:sp>
        <p:nvSpPr>
          <p:cNvPr id="7" name="Slide Number Placeholder 6">
            <a:extLst>
              <a:ext uri="{FF2B5EF4-FFF2-40B4-BE49-F238E27FC236}">
                <a16:creationId xmlns:a16="http://schemas.microsoft.com/office/drawing/2014/main" id="{6B70CF7C-E7CD-6540-A373-15170B377B36}"/>
              </a:ext>
            </a:extLst>
          </p:cNvPr>
          <p:cNvSpPr>
            <a:spLocks noGrp="1"/>
          </p:cNvSpPr>
          <p:nvPr>
            <p:ph type="sldNum" sz="quarter" idx="12"/>
          </p:nvPr>
        </p:nvSpPr>
        <p:spPr/>
        <p:txBody>
          <a:bodyPr/>
          <a:lstStyle/>
          <a:p>
            <a:fld id="{BBB1119D-FF0F-D548-9658-960D385AC394}" type="slidenum">
              <a:rPr lang="en-US" smtClean="0"/>
              <a:t>1</a:t>
            </a:fld>
            <a:endParaRPr lang="en-US"/>
          </a:p>
        </p:txBody>
      </p:sp>
    </p:spTree>
    <p:extLst>
      <p:ext uri="{BB962C8B-B14F-4D97-AF65-F5344CB8AC3E}">
        <p14:creationId xmlns:p14="http://schemas.microsoft.com/office/powerpoint/2010/main" val="42913458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633C3-898C-3F42-91C4-CBA8DFF1A63B}"/>
              </a:ext>
            </a:extLst>
          </p:cNvPr>
          <p:cNvSpPr>
            <a:spLocks noGrp="1"/>
          </p:cNvSpPr>
          <p:nvPr>
            <p:ph type="title"/>
          </p:nvPr>
        </p:nvSpPr>
        <p:spPr>
          <a:xfrm>
            <a:off x="2111079" y="342820"/>
            <a:ext cx="8911687" cy="814946"/>
          </a:xfrm>
        </p:spPr>
        <p:txBody>
          <a:bodyPr/>
          <a:lstStyle/>
          <a:p>
            <a:r>
              <a:rPr lang="en-US" dirty="0" smtClean="0">
                <a:latin typeface="Arial" panose="020B0604020202020204" pitchFamily="34" charset="0"/>
                <a:cs typeface="Arial" panose="020B0604020202020204" pitchFamily="34" charset="0"/>
              </a:rPr>
              <a:t>The Expedited Internet Bypass Protocol</a:t>
            </a:r>
            <a:endParaRPr lang="en-US" dirty="0">
              <a:latin typeface="Arial" panose="020B0604020202020204" pitchFamily="34" charset="0"/>
              <a:cs typeface="Arial" panose="020B0604020202020204" pitchFamily="34" charset="0"/>
            </a:endParaRPr>
          </a:p>
        </p:txBody>
      </p:sp>
      <p:sp>
        <p:nvSpPr>
          <p:cNvPr id="46" name="Date Placeholder 45">
            <a:extLst>
              <a:ext uri="{FF2B5EF4-FFF2-40B4-BE49-F238E27FC236}">
                <a16:creationId xmlns:a16="http://schemas.microsoft.com/office/drawing/2014/main" id="{01B9FDB3-3207-CF47-AC2A-4D8C81B60B87}"/>
              </a:ext>
            </a:extLst>
          </p:cNvPr>
          <p:cNvSpPr>
            <a:spLocks noGrp="1"/>
          </p:cNvSpPr>
          <p:nvPr>
            <p:ph type="dt" sz="half" idx="10"/>
          </p:nvPr>
        </p:nvSpPr>
        <p:spPr/>
        <p:txBody>
          <a:bodyPr/>
          <a:lstStyle/>
          <a:p>
            <a:fld id="{4C07C73F-7DF0-AD46-BA97-530BF0D8BBEC}" type="datetime1">
              <a:rPr lang="en-US" smtClean="0"/>
              <a:t>10/14/2020</a:t>
            </a:fld>
            <a:endParaRPr lang="en-US" dirty="0"/>
          </a:p>
        </p:txBody>
      </p:sp>
      <p:sp>
        <p:nvSpPr>
          <p:cNvPr id="47" name="Slide Number Placeholder 46">
            <a:extLst>
              <a:ext uri="{FF2B5EF4-FFF2-40B4-BE49-F238E27FC236}">
                <a16:creationId xmlns:a16="http://schemas.microsoft.com/office/drawing/2014/main" id="{44C90266-D607-0B46-A428-0927CB825DD2}"/>
              </a:ext>
            </a:extLst>
          </p:cNvPr>
          <p:cNvSpPr>
            <a:spLocks noGrp="1"/>
          </p:cNvSpPr>
          <p:nvPr>
            <p:ph type="sldNum" sz="quarter" idx="12"/>
          </p:nvPr>
        </p:nvSpPr>
        <p:spPr/>
        <p:txBody>
          <a:bodyPr/>
          <a:lstStyle/>
          <a:p>
            <a:fld id="{BBB1119D-FF0F-D548-9658-960D385AC394}" type="slidenum">
              <a:rPr lang="en-US" smtClean="0"/>
              <a:t>10</a:t>
            </a:fld>
            <a:endParaRPr lang="en-US" dirty="0"/>
          </a:p>
        </p:txBody>
      </p:sp>
      <p:grpSp>
        <p:nvGrpSpPr>
          <p:cNvPr id="4" name="Group 3"/>
          <p:cNvGrpSpPr/>
          <p:nvPr/>
        </p:nvGrpSpPr>
        <p:grpSpPr>
          <a:xfrm>
            <a:off x="1459779" y="1862609"/>
            <a:ext cx="9562987" cy="3211642"/>
            <a:chOff x="1918345" y="1672299"/>
            <a:chExt cx="9562987" cy="3211642"/>
          </a:xfrm>
        </p:grpSpPr>
        <p:grpSp>
          <p:nvGrpSpPr>
            <p:cNvPr id="16" name="Group 15">
              <a:extLst>
                <a:ext uri="{FF2B5EF4-FFF2-40B4-BE49-F238E27FC236}">
                  <a16:creationId xmlns:a16="http://schemas.microsoft.com/office/drawing/2014/main" id="{763DCB7D-A504-2043-B9B5-767B2E31C283}"/>
                </a:ext>
              </a:extLst>
            </p:cNvPr>
            <p:cNvGrpSpPr/>
            <p:nvPr/>
          </p:nvGrpSpPr>
          <p:grpSpPr>
            <a:xfrm>
              <a:off x="2266247" y="1672299"/>
              <a:ext cx="2488366" cy="3134192"/>
              <a:chOff x="2588302" y="2458387"/>
              <a:chExt cx="2488366" cy="3134192"/>
            </a:xfrm>
          </p:grpSpPr>
          <p:sp>
            <p:nvSpPr>
              <p:cNvPr id="5" name="Rounded Rectangle 4">
                <a:extLst>
                  <a:ext uri="{FF2B5EF4-FFF2-40B4-BE49-F238E27FC236}">
                    <a16:creationId xmlns:a16="http://schemas.microsoft.com/office/drawing/2014/main" id="{45204DB4-8036-7D41-9BFC-D090DF3DC321}"/>
                  </a:ext>
                </a:extLst>
              </p:cNvPr>
              <p:cNvSpPr/>
              <p:nvPr/>
            </p:nvSpPr>
            <p:spPr>
              <a:xfrm>
                <a:off x="2963054" y="5037942"/>
                <a:ext cx="1633928" cy="554637"/>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Layer 1</a:t>
                </a:r>
              </a:p>
            </p:txBody>
          </p:sp>
          <p:sp>
            <p:nvSpPr>
              <p:cNvPr id="6" name="Rounded Rectangle 5">
                <a:extLst>
                  <a:ext uri="{FF2B5EF4-FFF2-40B4-BE49-F238E27FC236}">
                    <a16:creationId xmlns:a16="http://schemas.microsoft.com/office/drawing/2014/main" id="{A53C6119-9A65-BA4C-94F1-2FCC9DDA6E37}"/>
                  </a:ext>
                </a:extLst>
              </p:cNvPr>
              <p:cNvSpPr/>
              <p:nvPr/>
            </p:nvSpPr>
            <p:spPr>
              <a:xfrm>
                <a:off x="2965553" y="4500796"/>
                <a:ext cx="1633928" cy="554637"/>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Layer 2 </a:t>
                </a:r>
              </a:p>
            </p:txBody>
          </p:sp>
          <p:sp>
            <p:nvSpPr>
              <p:cNvPr id="7" name="Rounded Rectangle 6">
                <a:extLst>
                  <a:ext uri="{FF2B5EF4-FFF2-40B4-BE49-F238E27FC236}">
                    <a16:creationId xmlns:a16="http://schemas.microsoft.com/office/drawing/2014/main" id="{467F2E4A-423F-E541-8D94-434BD25F7530}"/>
                  </a:ext>
                </a:extLst>
              </p:cNvPr>
              <p:cNvSpPr/>
              <p:nvPr/>
            </p:nvSpPr>
            <p:spPr>
              <a:xfrm>
                <a:off x="2968051" y="3394022"/>
                <a:ext cx="1633928" cy="554637"/>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Internet Protocol  </a:t>
                </a:r>
              </a:p>
            </p:txBody>
          </p:sp>
          <p:sp>
            <p:nvSpPr>
              <p:cNvPr id="8" name="TextBox 7">
                <a:extLst>
                  <a:ext uri="{FF2B5EF4-FFF2-40B4-BE49-F238E27FC236}">
                    <a16:creationId xmlns:a16="http://schemas.microsoft.com/office/drawing/2014/main" id="{9A4005FA-5B5C-E34F-B443-C8741CACAC20}"/>
                  </a:ext>
                </a:extLst>
              </p:cNvPr>
              <p:cNvSpPr txBox="1"/>
              <p:nvPr/>
            </p:nvSpPr>
            <p:spPr>
              <a:xfrm>
                <a:off x="4207237" y="2879363"/>
                <a:ext cx="869431" cy="430887"/>
              </a:xfrm>
              <a:prstGeom prst="rect">
                <a:avLst/>
              </a:prstGeom>
              <a:solidFill>
                <a:srgbClr val="00B0F0"/>
              </a:solidFill>
              <a:ln>
                <a:solidFill>
                  <a:schemeClr val="tx1"/>
                </a:solidFill>
              </a:ln>
            </p:spPr>
            <p:txBody>
              <a:bodyPr wrap="square" lIns="0" tIns="0" rIns="0" bIns="0" rtlCol="0">
                <a:spAutoFit/>
              </a:bodyPr>
              <a:lstStyle/>
              <a:p>
                <a:pPr algn="ctr"/>
                <a:r>
                  <a:rPr lang="en-US" sz="1400" b="1" dirty="0"/>
                  <a:t>Routing Table </a:t>
                </a:r>
              </a:p>
            </p:txBody>
          </p:sp>
          <p:sp>
            <p:nvSpPr>
              <p:cNvPr id="9" name="Oval 8">
                <a:extLst>
                  <a:ext uri="{FF2B5EF4-FFF2-40B4-BE49-F238E27FC236}">
                    <a16:creationId xmlns:a16="http://schemas.microsoft.com/office/drawing/2014/main" id="{28EB8DE7-AECA-1146-8656-C1881B63258C}"/>
                  </a:ext>
                </a:extLst>
              </p:cNvPr>
              <p:cNvSpPr/>
              <p:nvPr/>
            </p:nvSpPr>
            <p:spPr>
              <a:xfrm>
                <a:off x="2588302" y="2744449"/>
                <a:ext cx="1334124" cy="614596"/>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b="1" dirty="0" smtClean="0"/>
                  <a:t>Routing Protocol</a:t>
                </a:r>
                <a:endParaRPr lang="en-US" sz="1400" b="1" dirty="0"/>
              </a:p>
            </p:txBody>
          </p:sp>
          <p:sp>
            <p:nvSpPr>
              <p:cNvPr id="10" name="Rounded Rectangle 9">
                <a:extLst>
                  <a:ext uri="{FF2B5EF4-FFF2-40B4-BE49-F238E27FC236}">
                    <a16:creationId xmlns:a16="http://schemas.microsoft.com/office/drawing/2014/main" id="{145119E4-FDE0-0349-8287-066865ADCD73}"/>
                  </a:ext>
                </a:extLst>
              </p:cNvPr>
              <p:cNvSpPr/>
              <p:nvPr/>
            </p:nvSpPr>
            <p:spPr>
              <a:xfrm>
                <a:off x="2968052" y="3948659"/>
                <a:ext cx="1633928" cy="55463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Bypass protocol </a:t>
                </a:r>
              </a:p>
            </p:txBody>
          </p:sp>
          <p:cxnSp>
            <p:nvCxnSpPr>
              <p:cNvPr id="12" name="Straight Connector 11">
                <a:extLst>
                  <a:ext uri="{FF2B5EF4-FFF2-40B4-BE49-F238E27FC236}">
                    <a16:creationId xmlns:a16="http://schemas.microsoft.com/office/drawing/2014/main" id="{7F0ACB79-4344-FC4C-8FD0-97F8A6AC7E5A}"/>
                  </a:ext>
                </a:extLst>
              </p:cNvPr>
              <p:cNvCxnSpPr/>
              <p:nvPr/>
            </p:nvCxnSpPr>
            <p:spPr>
              <a:xfrm>
                <a:off x="2833140" y="2458387"/>
                <a:ext cx="779489" cy="824459"/>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15E2F2F-5124-2F4A-A84A-819BEFF7E2A5}"/>
                  </a:ext>
                </a:extLst>
              </p:cNvPr>
              <p:cNvCxnSpPr/>
              <p:nvPr/>
            </p:nvCxnSpPr>
            <p:spPr>
              <a:xfrm>
                <a:off x="4154773" y="2535837"/>
                <a:ext cx="779489" cy="824459"/>
              </a:xfrm>
              <a:prstGeom prst="line">
                <a:avLst/>
              </a:prstGeom>
              <a:ln w="38100"/>
            </p:spPr>
            <p:style>
              <a:lnRef idx="1">
                <a:schemeClr val="accent1"/>
              </a:lnRef>
              <a:fillRef idx="0">
                <a:schemeClr val="accent1"/>
              </a:fillRef>
              <a:effectRef idx="0">
                <a:schemeClr val="accent1"/>
              </a:effectRef>
              <a:fontRef idx="minor">
                <a:schemeClr val="tx1"/>
              </a:fontRef>
            </p:style>
          </p:cxnSp>
        </p:grpSp>
        <p:cxnSp>
          <p:nvCxnSpPr>
            <p:cNvPr id="14" name="Straight Connector 13">
              <a:extLst>
                <a:ext uri="{FF2B5EF4-FFF2-40B4-BE49-F238E27FC236}">
                  <a16:creationId xmlns:a16="http://schemas.microsoft.com/office/drawing/2014/main" id="{791A91EE-5713-D942-9902-8EBE76FCDAE8}"/>
                </a:ext>
              </a:extLst>
            </p:cNvPr>
            <p:cNvCxnSpPr/>
            <p:nvPr/>
          </p:nvCxnSpPr>
          <p:spPr>
            <a:xfrm>
              <a:off x="3364819" y="2243961"/>
              <a:ext cx="779489" cy="824459"/>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6049E9AF-46D9-A349-9D80-5DC96DDA5F03}"/>
                </a:ext>
              </a:extLst>
            </p:cNvPr>
            <p:cNvGrpSpPr/>
            <p:nvPr/>
          </p:nvGrpSpPr>
          <p:grpSpPr>
            <a:xfrm>
              <a:off x="5341729" y="1689787"/>
              <a:ext cx="2488366" cy="3134192"/>
              <a:chOff x="2588302" y="2458387"/>
              <a:chExt cx="2488366" cy="3134192"/>
            </a:xfrm>
          </p:grpSpPr>
          <p:sp>
            <p:nvSpPr>
              <p:cNvPr id="18" name="Rounded Rectangle 17">
                <a:extLst>
                  <a:ext uri="{FF2B5EF4-FFF2-40B4-BE49-F238E27FC236}">
                    <a16:creationId xmlns:a16="http://schemas.microsoft.com/office/drawing/2014/main" id="{3A229C11-FB42-7A41-A210-D29716007208}"/>
                  </a:ext>
                </a:extLst>
              </p:cNvPr>
              <p:cNvSpPr/>
              <p:nvPr/>
            </p:nvSpPr>
            <p:spPr>
              <a:xfrm>
                <a:off x="2963054" y="5037942"/>
                <a:ext cx="1633928" cy="554637"/>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Layer 1</a:t>
                </a:r>
              </a:p>
            </p:txBody>
          </p:sp>
          <p:sp>
            <p:nvSpPr>
              <p:cNvPr id="19" name="Rounded Rectangle 18">
                <a:extLst>
                  <a:ext uri="{FF2B5EF4-FFF2-40B4-BE49-F238E27FC236}">
                    <a16:creationId xmlns:a16="http://schemas.microsoft.com/office/drawing/2014/main" id="{FB62F576-69ED-3148-8CA7-990BF0FE68F6}"/>
                  </a:ext>
                </a:extLst>
              </p:cNvPr>
              <p:cNvSpPr/>
              <p:nvPr/>
            </p:nvSpPr>
            <p:spPr>
              <a:xfrm>
                <a:off x="2965553" y="4500796"/>
                <a:ext cx="1633928" cy="554637"/>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Layer 2 </a:t>
                </a:r>
              </a:p>
            </p:txBody>
          </p:sp>
          <p:sp>
            <p:nvSpPr>
              <p:cNvPr id="20" name="Rounded Rectangle 19">
                <a:extLst>
                  <a:ext uri="{FF2B5EF4-FFF2-40B4-BE49-F238E27FC236}">
                    <a16:creationId xmlns:a16="http://schemas.microsoft.com/office/drawing/2014/main" id="{A68DB801-9276-5D42-9A2C-753759F18281}"/>
                  </a:ext>
                </a:extLst>
              </p:cNvPr>
              <p:cNvSpPr/>
              <p:nvPr/>
            </p:nvSpPr>
            <p:spPr>
              <a:xfrm>
                <a:off x="2968051" y="3394022"/>
                <a:ext cx="1633928" cy="554637"/>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Internet Protocol  </a:t>
                </a:r>
              </a:p>
            </p:txBody>
          </p:sp>
          <p:sp>
            <p:nvSpPr>
              <p:cNvPr id="21" name="TextBox 20">
                <a:extLst>
                  <a:ext uri="{FF2B5EF4-FFF2-40B4-BE49-F238E27FC236}">
                    <a16:creationId xmlns:a16="http://schemas.microsoft.com/office/drawing/2014/main" id="{34D40C7F-AD45-0442-954E-7717A9CC7913}"/>
                  </a:ext>
                </a:extLst>
              </p:cNvPr>
              <p:cNvSpPr txBox="1"/>
              <p:nvPr/>
            </p:nvSpPr>
            <p:spPr>
              <a:xfrm>
                <a:off x="4207237" y="2879363"/>
                <a:ext cx="869431" cy="430887"/>
              </a:xfrm>
              <a:prstGeom prst="rect">
                <a:avLst/>
              </a:prstGeom>
              <a:solidFill>
                <a:srgbClr val="00B0F0"/>
              </a:solidFill>
              <a:ln>
                <a:solidFill>
                  <a:schemeClr val="tx1"/>
                </a:solidFill>
              </a:ln>
            </p:spPr>
            <p:txBody>
              <a:bodyPr wrap="square" lIns="0" tIns="0" rIns="0" bIns="0" rtlCol="0">
                <a:spAutoFit/>
              </a:bodyPr>
              <a:lstStyle/>
              <a:p>
                <a:pPr algn="ctr"/>
                <a:r>
                  <a:rPr lang="en-US" sz="1400" b="1" dirty="0"/>
                  <a:t>Routing Table </a:t>
                </a:r>
              </a:p>
            </p:txBody>
          </p:sp>
          <p:sp>
            <p:nvSpPr>
              <p:cNvPr id="22" name="Oval 21">
                <a:extLst>
                  <a:ext uri="{FF2B5EF4-FFF2-40B4-BE49-F238E27FC236}">
                    <a16:creationId xmlns:a16="http://schemas.microsoft.com/office/drawing/2014/main" id="{7A907A96-09B8-E648-AF8B-F86763347423}"/>
                  </a:ext>
                </a:extLst>
              </p:cNvPr>
              <p:cNvSpPr/>
              <p:nvPr/>
            </p:nvSpPr>
            <p:spPr>
              <a:xfrm>
                <a:off x="2588302" y="2744449"/>
                <a:ext cx="1334124" cy="614596"/>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b="1" dirty="0" smtClean="0"/>
                  <a:t>Routing Protocol</a:t>
                </a:r>
                <a:endParaRPr lang="en-US" sz="1400" b="1" dirty="0"/>
              </a:p>
            </p:txBody>
          </p:sp>
          <p:sp>
            <p:nvSpPr>
              <p:cNvPr id="23" name="Rounded Rectangle 22">
                <a:extLst>
                  <a:ext uri="{FF2B5EF4-FFF2-40B4-BE49-F238E27FC236}">
                    <a16:creationId xmlns:a16="http://schemas.microsoft.com/office/drawing/2014/main" id="{EB430E61-67AF-3445-BA51-BA114BD93FB9}"/>
                  </a:ext>
                </a:extLst>
              </p:cNvPr>
              <p:cNvSpPr/>
              <p:nvPr/>
            </p:nvSpPr>
            <p:spPr>
              <a:xfrm>
                <a:off x="2968052" y="3948659"/>
                <a:ext cx="1633928" cy="55463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Bypass protocol </a:t>
                </a:r>
              </a:p>
            </p:txBody>
          </p:sp>
          <p:cxnSp>
            <p:nvCxnSpPr>
              <p:cNvPr id="24" name="Straight Connector 23">
                <a:extLst>
                  <a:ext uri="{FF2B5EF4-FFF2-40B4-BE49-F238E27FC236}">
                    <a16:creationId xmlns:a16="http://schemas.microsoft.com/office/drawing/2014/main" id="{2A9439C7-C896-B041-8838-F0AEA96DF854}"/>
                  </a:ext>
                </a:extLst>
              </p:cNvPr>
              <p:cNvCxnSpPr/>
              <p:nvPr/>
            </p:nvCxnSpPr>
            <p:spPr>
              <a:xfrm>
                <a:off x="2833140" y="2458387"/>
                <a:ext cx="779489" cy="824459"/>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1E393124-210C-2147-85D7-30E15B16F99A}"/>
                  </a:ext>
                </a:extLst>
              </p:cNvPr>
              <p:cNvCxnSpPr/>
              <p:nvPr/>
            </p:nvCxnSpPr>
            <p:spPr>
              <a:xfrm>
                <a:off x="4154773" y="2535837"/>
                <a:ext cx="779489" cy="824459"/>
              </a:xfrm>
              <a:prstGeom prst="line">
                <a:avLst/>
              </a:prstGeom>
              <a:ln w="38100"/>
            </p:spPr>
            <p:style>
              <a:lnRef idx="1">
                <a:schemeClr val="accent1"/>
              </a:lnRef>
              <a:fillRef idx="0">
                <a:schemeClr val="accent1"/>
              </a:fillRef>
              <a:effectRef idx="0">
                <a:schemeClr val="accent1"/>
              </a:effectRef>
              <a:fontRef idx="minor">
                <a:schemeClr val="tx1"/>
              </a:fontRef>
            </p:style>
          </p:cxnSp>
        </p:grpSp>
        <p:grpSp>
          <p:nvGrpSpPr>
            <p:cNvPr id="26" name="Group 25">
              <a:extLst>
                <a:ext uri="{FF2B5EF4-FFF2-40B4-BE49-F238E27FC236}">
                  <a16:creationId xmlns:a16="http://schemas.microsoft.com/office/drawing/2014/main" id="{629BAAFB-8BDD-2049-B4E7-C6C7620CB2AE}"/>
                </a:ext>
              </a:extLst>
            </p:cNvPr>
            <p:cNvGrpSpPr/>
            <p:nvPr/>
          </p:nvGrpSpPr>
          <p:grpSpPr>
            <a:xfrm>
              <a:off x="8938119" y="1749749"/>
              <a:ext cx="2488366" cy="3134192"/>
              <a:chOff x="2588302" y="2458387"/>
              <a:chExt cx="2488366" cy="3134192"/>
            </a:xfrm>
          </p:grpSpPr>
          <p:sp>
            <p:nvSpPr>
              <p:cNvPr id="27" name="Rounded Rectangle 26">
                <a:extLst>
                  <a:ext uri="{FF2B5EF4-FFF2-40B4-BE49-F238E27FC236}">
                    <a16:creationId xmlns:a16="http://schemas.microsoft.com/office/drawing/2014/main" id="{4354E745-B5C3-704F-BFFE-0741601A2FDC}"/>
                  </a:ext>
                </a:extLst>
              </p:cNvPr>
              <p:cNvSpPr/>
              <p:nvPr/>
            </p:nvSpPr>
            <p:spPr>
              <a:xfrm>
                <a:off x="2963054" y="5037942"/>
                <a:ext cx="1633928" cy="554637"/>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Layer 1</a:t>
                </a:r>
              </a:p>
            </p:txBody>
          </p:sp>
          <p:sp>
            <p:nvSpPr>
              <p:cNvPr id="28" name="Rounded Rectangle 27">
                <a:extLst>
                  <a:ext uri="{FF2B5EF4-FFF2-40B4-BE49-F238E27FC236}">
                    <a16:creationId xmlns:a16="http://schemas.microsoft.com/office/drawing/2014/main" id="{1F9C3076-C943-8745-A357-1B2F3CA0FB14}"/>
                  </a:ext>
                </a:extLst>
              </p:cNvPr>
              <p:cNvSpPr/>
              <p:nvPr/>
            </p:nvSpPr>
            <p:spPr>
              <a:xfrm>
                <a:off x="2965553" y="4500796"/>
                <a:ext cx="1633928" cy="554637"/>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Layer 2 </a:t>
                </a:r>
              </a:p>
            </p:txBody>
          </p:sp>
          <p:sp>
            <p:nvSpPr>
              <p:cNvPr id="29" name="Rounded Rectangle 28">
                <a:extLst>
                  <a:ext uri="{FF2B5EF4-FFF2-40B4-BE49-F238E27FC236}">
                    <a16:creationId xmlns:a16="http://schemas.microsoft.com/office/drawing/2014/main" id="{EFE34F26-71CA-444C-8BE6-7032F52C68FA}"/>
                  </a:ext>
                </a:extLst>
              </p:cNvPr>
              <p:cNvSpPr/>
              <p:nvPr/>
            </p:nvSpPr>
            <p:spPr>
              <a:xfrm>
                <a:off x="2968051" y="3394022"/>
                <a:ext cx="1633928" cy="554637"/>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Internet Protocol  </a:t>
                </a:r>
              </a:p>
            </p:txBody>
          </p:sp>
          <p:sp>
            <p:nvSpPr>
              <p:cNvPr id="30" name="TextBox 29">
                <a:extLst>
                  <a:ext uri="{FF2B5EF4-FFF2-40B4-BE49-F238E27FC236}">
                    <a16:creationId xmlns:a16="http://schemas.microsoft.com/office/drawing/2014/main" id="{643BCEA4-5FED-4448-9F18-E75331A5B7A8}"/>
                  </a:ext>
                </a:extLst>
              </p:cNvPr>
              <p:cNvSpPr txBox="1"/>
              <p:nvPr/>
            </p:nvSpPr>
            <p:spPr>
              <a:xfrm>
                <a:off x="4207237" y="2879363"/>
                <a:ext cx="869431" cy="492443"/>
              </a:xfrm>
              <a:prstGeom prst="rect">
                <a:avLst/>
              </a:prstGeom>
              <a:solidFill>
                <a:srgbClr val="00B0F0"/>
              </a:solidFill>
              <a:ln>
                <a:solidFill>
                  <a:schemeClr val="tx1"/>
                </a:solidFill>
              </a:ln>
            </p:spPr>
            <p:txBody>
              <a:bodyPr wrap="square" lIns="0" tIns="0" rIns="0" bIns="0" rtlCol="0">
                <a:spAutoFit/>
              </a:bodyPr>
              <a:lstStyle/>
              <a:p>
                <a:pPr algn="ctr"/>
                <a:r>
                  <a:rPr lang="en-US" sz="1400" b="1" dirty="0"/>
                  <a:t>Routing</a:t>
                </a:r>
                <a:r>
                  <a:rPr lang="en-US" sz="1600" b="1" dirty="0"/>
                  <a:t> </a:t>
                </a:r>
                <a:r>
                  <a:rPr lang="en-US" sz="1400" b="1" dirty="0"/>
                  <a:t>Table</a:t>
                </a:r>
                <a:r>
                  <a:rPr lang="en-US" sz="1600" b="1" dirty="0"/>
                  <a:t> </a:t>
                </a:r>
              </a:p>
            </p:txBody>
          </p:sp>
          <p:sp>
            <p:nvSpPr>
              <p:cNvPr id="31" name="Oval 30">
                <a:extLst>
                  <a:ext uri="{FF2B5EF4-FFF2-40B4-BE49-F238E27FC236}">
                    <a16:creationId xmlns:a16="http://schemas.microsoft.com/office/drawing/2014/main" id="{5C70D60A-9374-F54D-BFB3-672B2C7D453D}"/>
                  </a:ext>
                </a:extLst>
              </p:cNvPr>
              <p:cNvSpPr/>
              <p:nvPr/>
            </p:nvSpPr>
            <p:spPr>
              <a:xfrm>
                <a:off x="2588302" y="2744449"/>
                <a:ext cx="1334124" cy="614596"/>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b="1" dirty="0" smtClean="0"/>
                  <a:t>Routing Protocol</a:t>
                </a:r>
                <a:endParaRPr lang="en-US" sz="1400" b="1" dirty="0"/>
              </a:p>
            </p:txBody>
          </p:sp>
          <p:sp>
            <p:nvSpPr>
              <p:cNvPr id="32" name="Rounded Rectangle 31">
                <a:extLst>
                  <a:ext uri="{FF2B5EF4-FFF2-40B4-BE49-F238E27FC236}">
                    <a16:creationId xmlns:a16="http://schemas.microsoft.com/office/drawing/2014/main" id="{C4A9F129-C861-074E-A4BB-A2797CF02DCE}"/>
                  </a:ext>
                </a:extLst>
              </p:cNvPr>
              <p:cNvSpPr/>
              <p:nvPr/>
            </p:nvSpPr>
            <p:spPr>
              <a:xfrm>
                <a:off x="2968052" y="3948659"/>
                <a:ext cx="1633928" cy="55463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Bypass protocol </a:t>
                </a:r>
              </a:p>
            </p:txBody>
          </p:sp>
          <p:cxnSp>
            <p:nvCxnSpPr>
              <p:cNvPr id="33" name="Straight Connector 32">
                <a:extLst>
                  <a:ext uri="{FF2B5EF4-FFF2-40B4-BE49-F238E27FC236}">
                    <a16:creationId xmlns:a16="http://schemas.microsoft.com/office/drawing/2014/main" id="{E04A815A-BDEF-E149-B6C8-64ADB74C81E5}"/>
                  </a:ext>
                </a:extLst>
              </p:cNvPr>
              <p:cNvCxnSpPr/>
              <p:nvPr/>
            </p:nvCxnSpPr>
            <p:spPr>
              <a:xfrm>
                <a:off x="2833140" y="2458387"/>
                <a:ext cx="779489" cy="824459"/>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074AC105-8C04-EB48-89E0-C9656F85FEC4}"/>
                  </a:ext>
                </a:extLst>
              </p:cNvPr>
              <p:cNvCxnSpPr/>
              <p:nvPr/>
            </p:nvCxnSpPr>
            <p:spPr>
              <a:xfrm>
                <a:off x="4154773" y="2535837"/>
                <a:ext cx="779489" cy="824459"/>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38" name="Freeform 37">
              <a:extLst>
                <a:ext uri="{FF2B5EF4-FFF2-40B4-BE49-F238E27FC236}">
                  <a16:creationId xmlns:a16="http://schemas.microsoft.com/office/drawing/2014/main" id="{D6523E92-8C7F-1B4C-B006-F49344EB5240}"/>
                </a:ext>
              </a:extLst>
            </p:cNvPr>
            <p:cNvSpPr/>
            <p:nvPr/>
          </p:nvSpPr>
          <p:spPr>
            <a:xfrm>
              <a:off x="1918345" y="3602462"/>
              <a:ext cx="1184224" cy="1081610"/>
            </a:xfrm>
            <a:custGeom>
              <a:avLst/>
              <a:gdLst>
                <a:gd name="connsiteX0" fmla="*/ 0 w 1112786"/>
                <a:gd name="connsiteY0" fmla="*/ 1139253 h 1226288"/>
                <a:gd name="connsiteX1" fmla="*/ 989351 w 1112786"/>
                <a:gd name="connsiteY1" fmla="*/ 1109272 h 1226288"/>
                <a:gd name="connsiteX2" fmla="*/ 1064302 w 1112786"/>
                <a:gd name="connsiteY2" fmla="*/ 0 h 1226288"/>
              </a:gdLst>
              <a:ahLst/>
              <a:cxnLst>
                <a:cxn ang="0">
                  <a:pos x="connsiteX0" y="connsiteY0"/>
                </a:cxn>
                <a:cxn ang="0">
                  <a:pos x="connsiteX1" y="connsiteY1"/>
                </a:cxn>
                <a:cxn ang="0">
                  <a:pos x="connsiteX2" y="connsiteY2"/>
                </a:cxn>
              </a:cxnLst>
              <a:rect l="l" t="t" r="r" b="b"/>
              <a:pathLst>
                <a:path w="1112786" h="1226288">
                  <a:moveTo>
                    <a:pt x="0" y="1139253"/>
                  </a:moveTo>
                  <a:cubicBezTo>
                    <a:pt x="405984" y="1219200"/>
                    <a:pt x="811968" y="1299147"/>
                    <a:pt x="989351" y="1109272"/>
                  </a:cubicBezTo>
                  <a:cubicBezTo>
                    <a:pt x="1166734" y="919397"/>
                    <a:pt x="1115518" y="459698"/>
                    <a:pt x="1064302" y="0"/>
                  </a:cubicBezTo>
                </a:path>
              </a:pathLst>
            </a:custGeom>
            <a:noFill/>
            <a:ln w="41275">
              <a:solidFill>
                <a:schemeClr val="tx1"/>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38">
              <a:extLst>
                <a:ext uri="{FF2B5EF4-FFF2-40B4-BE49-F238E27FC236}">
                  <a16:creationId xmlns:a16="http://schemas.microsoft.com/office/drawing/2014/main" id="{6075CAE1-6D73-5444-B87C-C8E079692974}"/>
                </a:ext>
              </a:extLst>
            </p:cNvPr>
            <p:cNvSpPr/>
            <p:nvPr/>
          </p:nvSpPr>
          <p:spPr>
            <a:xfrm rot="5400000">
              <a:off x="3907521" y="3772198"/>
              <a:ext cx="969422" cy="784485"/>
            </a:xfrm>
            <a:custGeom>
              <a:avLst/>
              <a:gdLst>
                <a:gd name="connsiteX0" fmla="*/ 0 w 1112786"/>
                <a:gd name="connsiteY0" fmla="*/ 1139253 h 1226288"/>
                <a:gd name="connsiteX1" fmla="*/ 989351 w 1112786"/>
                <a:gd name="connsiteY1" fmla="*/ 1109272 h 1226288"/>
                <a:gd name="connsiteX2" fmla="*/ 1064302 w 1112786"/>
                <a:gd name="connsiteY2" fmla="*/ 0 h 1226288"/>
              </a:gdLst>
              <a:ahLst/>
              <a:cxnLst>
                <a:cxn ang="0">
                  <a:pos x="connsiteX0" y="connsiteY0"/>
                </a:cxn>
                <a:cxn ang="0">
                  <a:pos x="connsiteX1" y="connsiteY1"/>
                </a:cxn>
                <a:cxn ang="0">
                  <a:pos x="connsiteX2" y="connsiteY2"/>
                </a:cxn>
              </a:cxnLst>
              <a:rect l="l" t="t" r="r" b="b"/>
              <a:pathLst>
                <a:path w="1112786" h="1226288">
                  <a:moveTo>
                    <a:pt x="0" y="1139253"/>
                  </a:moveTo>
                  <a:cubicBezTo>
                    <a:pt x="405984" y="1219200"/>
                    <a:pt x="811968" y="1299147"/>
                    <a:pt x="989351" y="1109272"/>
                  </a:cubicBezTo>
                  <a:cubicBezTo>
                    <a:pt x="1166734" y="919397"/>
                    <a:pt x="1115518" y="459698"/>
                    <a:pt x="1064302" y="0"/>
                  </a:cubicBezTo>
                </a:path>
              </a:pathLst>
            </a:custGeom>
            <a:noFill/>
            <a:ln w="41275">
              <a:solidFill>
                <a:schemeClr val="tx1"/>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9">
              <a:extLst>
                <a:ext uri="{FF2B5EF4-FFF2-40B4-BE49-F238E27FC236}">
                  <a16:creationId xmlns:a16="http://schemas.microsoft.com/office/drawing/2014/main" id="{0C1AF72E-5EA4-4148-83B5-BE63E1BEFE9A}"/>
                </a:ext>
              </a:extLst>
            </p:cNvPr>
            <p:cNvSpPr/>
            <p:nvPr/>
          </p:nvSpPr>
          <p:spPr>
            <a:xfrm>
              <a:off x="5246748" y="3679728"/>
              <a:ext cx="781987" cy="1041772"/>
            </a:xfrm>
            <a:custGeom>
              <a:avLst/>
              <a:gdLst>
                <a:gd name="connsiteX0" fmla="*/ 0 w 1112786"/>
                <a:gd name="connsiteY0" fmla="*/ 1139253 h 1226288"/>
                <a:gd name="connsiteX1" fmla="*/ 989351 w 1112786"/>
                <a:gd name="connsiteY1" fmla="*/ 1109272 h 1226288"/>
                <a:gd name="connsiteX2" fmla="*/ 1064302 w 1112786"/>
                <a:gd name="connsiteY2" fmla="*/ 0 h 1226288"/>
              </a:gdLst>
              <a:ahLst/>
              <a:cxnLst>
                <a:cxn ang="0">
                  <a:pos x="connsiteX0" y="connsiteY0"/>
                </a:cxn>
                <a:cxn ang="0">
                  <a:pos x="connsiteX1" y="connsiteY1"/>
                </a:cxn>
                <a:cxn ang="0">
                  <a:pos x="connsiteX2" y="connsiteY2"/>
                </a:cxn>
              </a:cxnLst>
              <a:rect l="l" t="t" r="r" b="b"/>
              <a:pathLst>
                <a:path w="1112786" h="1226288">
                  <a:moveTo>
                    <a:pt x="0" y="1139253"/>
                  </a:moveTo>
                  <a:cubicBezTo>
                    <a:pt x="405984" y="1219200"/>
                    <a:pt x="811968" y="1299147"/>
                    <a:pt x="989351" y="1109272"/>
                  </a:cubicBezTo>
                  <a:cubicBezTo>
                    <a:pt x="1166734" y="919397"/>
                    <a:pt x="1115518" y="459698"/>
                    <a:pt x="1064302" y="0"/>
                  </a:cubicBezTo>
                </a:path>
              </a:pathLst>
            </a:custGeom>
            <a:noFill/>
            <a:ln w="41275">
              <a:solidFill>
                <a:schemeClr val="tx1"/>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40">
              <a:extLst>
                <a:ext uri="{FF2B5EF4-FFF2-40B4-BE49-F238E27FC236}">
                  <a16:creationId xmlns:a16="http://schemas.microsoft.com/office/drawing/2014/main" id="{27CA5522-43F1-DC47-92D1-6BE528C0C603}"/>
                </a:ext>
              </a:extLst>
            </p:cNvPr>
            <p:cNvSpPr/>
            <p:nvPr/>
          </p:nvSpPr>
          <p:spPr>
            <a:xfrm rot="5400000">
              <a:off x="7074082" y="3768245"/>
              <a:ext cx="961517" cy="784485"/>
            </a:xfrm>
            <a:custGeom>
              <a:avLst/>
              <a:gdLst>
                <a:gd name="connsiteX0" fmla="*/ 0 w 1112786"/>
                <a:gd name="connsiteY0" fmla="*/ 1139253 h 1226288"/>
                <a:gd name="connsiteX1" fmla="*/ 989351 w 1112786"/>
                <a:gd name="connsiteY1" fmla="*/ 1109272 h 1226288"/>
                <a:gd name="connsiteX2" fmla="*/ 1064302 w 1112786"/>
                <a:gd name="connsiteY2" fmla="*/ 0 h 1226288"/>
              </a:gdLst>
              <a:ahLst/>
              <a:cxnLst>
                <a:cxn ang="0">
                  <a:pos x="connsiteX0" y="connsiteY0"/>
                </a:cxn>
                <a:cxn ang="0">
                  <a:pos x="connsiteX1" y="connsiteY1"/>
                </a:cxn>
                <a:cxn ang="0">
                  <a:pos x="connsiteX2" y="connsiteY2"/>
                </a:cxn>
              </a:cxnLst>
              <a:rect l="l" t="t" r="r" b="b"/>
              <a:pathLst>
                <a:path w="1112786" h="1226288">
                  <a:moveTo>
                    <a:pt x="0" y="1139253"/>
                  </a:moveTo>
                  <a:cubicBezTo>
                    <a:pt x="405984" y="1219200"/>
                    <a:pt x="811968" y="1299147"/>
                    <a:pt x="989351" y="1109272"/>
                  </a:cubicBezTo>
                  <a:cubicBezTo>
                    <a:pt x="1166734" y="919397"/>
                    <a:pt x="1115518" y="459698"/>
                    <a:pt x="1064302" y="0"/>
                  </a:cubicBezTo>
                </a:path>
              </a:pathLst>
            </a:custGeom>
            <a:noFill/>
            <a:ln w="41275">
              <a:solidFill>
                <a:schemeClr val="tx1"/>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41">
              <a:extLst>
                <a:ext uri="{FF2B5EF4-FFF2-40B4-BE49-F238E27FC236}">
                  <a16:creationId xmlns:a16="http://schemas.microsoft.com/office/drawing/2014/main" id="{C56D838A-A245-B244-AF1D-541DBFE232DA}"/>
                </a:ext>
              </a:extLst>
            </p:cNvPr>
            <p:cNvSpPr/>
            <p:nvPr/>
          </p:nvSpPr>
          <p:spPr>
            <a:xfrm>
              <a:off x="8790714" y="3679728"/>
              <a:ext cx="781987" cy="1066447"/>
            </a:xfrm>
            <a:custGeom>
              <a:avLst/>
              <a:gdLst>
                <a:gd name="connsiteX0" fmla="*/ 0 w 1112786"/>
                <a:gd name="connsiteY0" fmla="*/ 1139253 h 1226288"/>
                <a:gd name="connsiteX1" fmla="*/ 989351 w 1112786"/>
                <a:gd name="connsiteY1" fmla="*/ 1109272 h 1226288"/>
                <a:gd name="connsiteX2" fmla="*/ 1064302 w 1112786"/>
                <a:gd name="connsiteY2" fmla="*/ 0 h 1226288"/>
              </a:gdLst>
              <a:ahLst/>
              <a:cxnLst>
                <a:cxn ang="0">
                  <a:pos x="connsiteX0" y="connsiteY0"/>
                </a:cxn>
                <a:cxn ang="0">
                  <a:pos x="connsiteX1" y="connsiteY1"/>
                </a:cxn>
                <a:cxn ang="0">
                  <a:pos x="connsiteX2" y="connsiteY2"/>
                </a:cxn>
              </a:cxnLst>
              <a:rect l="l" t="t" r="r" b="b"/>
              <a:pathLst>
                <a:path w="1112786" h="1226288">
                  <a:moveTo>
                    <a:pt x="0" y="1139253"/>
                  </a:moveTo>
                  <a:cubicBezTo>
                    <a:pt x="405984" y="1219200"/>
                    <a:pt x="811968" y="1299147"/>
                    <a:pt x="989351" y="1109272"/>
                  </a:cubicBezTo>
                  <a:cubicBezTo>
                    <a:pt x="1166734" y="919397"/>
                    <a:pt x="1115518" y="459698"/>
                    <a:pt x="1064302" y="0"/>
                  </a:cubicBezTo>
                </a:path>
              </a:pathLst>
            </a:custGeom>
            <a:noFill/>
            <a:ln w="41275">
              <a:solidFill>
                <a:schemeClr val="tx1"/>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42">
              <a:extLst>
                <a:ext uri="{FF2B5EF4-FFF2-40B4-BE49-F238E27FC236}">
                  <a16:creationId xmlns:a16="http://schemas.microsoft.com/office/drawing/2014/main" id="{9803EB82-2D64-0E4A-8D5D-4910E3E9E10C}"/>
                </a:ext>
              </a:extLst>
            </p:cNvPr>
            <p:cNvSpPr/>
            <p:nvPr/>
          </p:nvSpPr>
          <p:spPr>
            <a:xfrm rot="5400000">
              <a:off x="10648153" y="3783391"/>
              <a:ext cx="881873" cy="784485"/>
            </a:xfrm>
            <a:custGeom>
              <a:avLst/>
              <a:gdLst>
                <a:gd name="connsiteX0" fmla="*/ 0 w 1112786"/>
                <a:gd name="connsiteY0" fmla="*/ 1139253 h 1226288"/>
                <a:gd name="connsiteX1" fmla="*/ 989351 w 1112786"/>
                <a:gd name="connsiteY1" fmla="*/ 1109272 h 1226288"/>
                <a:gd name="connsiteX2" fmla="*/ 1064302 w 1112786"/>
                <a:gd name="connsiteY2" fmla="*/ 0 h 1226288"/>
              </a:gdLst>
              <a:ahLst/>
              <a:cxnLst>
                <a:cxn ang="0">
                  <a:pos x="connsiteX0" y="connsiteY0"/>
                </a:cxn>
                <a:cxn ang="0">
                  <a:pos x="connsiteX1" y="connsiteY1"/>
                </a:cxn>
                <a:cxn ang="0">
                  <a:pos x="connsiteX2" y="connsiteY2"/>
                </a:cxn>
              </a:cxnLst>
              <a:rect l="l" t="t" r="r" b="b"/>
              <a:pathLst>
                <a:path w="1112786" h="1226288">
                  <a:moveTo>
                    <a:pt x="0" y="1139253"/>
                  </a:moveTo>
                  <a:cubicBezTo>
                    <a:pt x="405984" y="1219200"/>
                    <a:pt x="811968" y="1299147"/>
                    <a:pt x="989351" y="1109272"/>
                  </a:cubicBezTo>
                  <a:cubicBezTo>
                    <a:pt x="1166734" y="919397"/>
                    <a:pt x="1115518" y="459698"/>
                    <a:pt x="1064302" y="0"/>
                  </a:cubicBezTo>
                </a:path>
              </a:pathLst>
            </a:custGeom>
            <a:noFill/>
            <a:ln w="41275">
              <a:solidFill>
                <a:schemeClr val="tx1"/>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Connector 43">
              <a:extLst>
                <a:ext uri="{FF2B5EF4-FFF2-40B4-BE49-F238E27FC236}">
                  <a16:creationId xmlns:a16="http://schemas.microsoft.com/office/drawing/2014/main" id="{4EAAC9D5-CE99-094F-800E-71AFA38A3D7B}"/>
                </a:ext>
              </a:extLst>
            </p:cNvPr>
            <p:cNvCxnSpPr/>
            <p:nvPr/>
          </p:nvCxnSpPr>
          <p:spPr>
            <a:xfrm>
              <a:off x="6383109" y="2266640"/>
              <a:ext cx="779489" cy="824459"/>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2CBBE64-B493-1C4C-B3B7-DD03C49CC424}"/>
                </a:ext>
              </a:extLst>
            </p:cNvPr>
            <p:cNvCxnSpPr/>
            <p:nvPr/>
          </p:nvCxnSpPr>
          <p:spPr>
            <a:xfrm>
              <a:off x="9909157" y="2283147"/>
              <a:ext cx="779489" cy="824459"/>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pic>
        <p:nvPicPr>
          <p:cNvPr id="11" name="Picture 10"/>
          <p:cNvPicPr>
            <a:picLocks noChangeAspect="1"/>
          </p:cNvPicPr>
          <p:nvPr/>
        </p:nvPicPr>
        <p:blipFill>
          <a:blip r:embed="rId2"/>
          <a:stretch>
            <a:fillRect/>
          </a:stretch>
        </p:blipFill>
        <p:spPr>
          <a:xfrm>
            <a:off x="803337" y="4015199"/>
            <a:ext cx="954375" cy="781733"/>
          </a:xfrm>
          <a:prstGeom prst="rect">
            <a:avLst/>
          </a:prstGeom>
        </p:spPr>
      </p:pic>
      <p:pic>
        <p:nvPicPr>
          <p:cNvPr id="15" name="Picture 14"/>
          <p:cNvPicPr>
            <a:picLocks noChangeAspect="1"/>
          </p:cNvPicPr>
          <p:nvPr/>
        </p:nvPicPr>
        <p:blipFill>
          <a:blip r:embed="rId3"/>
          <a:stretch>
            <a:fillRect/>
          </a:stretch>
        </p:blipFill>
        <p:spPr>
          <a:xfrm>
            <a:off x="10983952" y="4085637"/>
            <a:ext cx="954375" cy="781733"/>
          </a:xfrm>
          <a:prstGeom prst="rect">
            <a:avLst/>
          </a:prstGeom>
        </p:spPr>
      </p:pic>
      <p:sp>
        <p:nvSpPr>
          <p:cNvPr id="35" name="TextBox 34"/>
          <p:cNvSpPr txBox="1"/>
          <p:nvPr/>
        </p:nvSpPr>
        <p:spPr>
          <a:xfrm>
            <a:off x="757542" y="3723503"/>
            <a:ext cx="1078669" cy="338554"/>
          </a:xfrm>
          <a:prstGeom prst="rect">
            <a:avLst/>
          </a:prstGeom>
          <a:noFill/>
        </p:spPr>
        <p:txBody>
          <a:bodyPr wrap="square" rtlCol="0">
            <a:spAutoFit/>
          </a:bodyPr>
          <a:lstStyle/>
          <a:p>
            <a:r>
              <a:rPr lang="en-US" sz="1600" dirty="0" smtClean="0">
                <a:latin typeface="Arial" panose="020B0604020202020204" pitchFamily="34" charset="0"/>
                <a:cs typeface="Arial" panose="020B0604020202020204" pitchFamily="34" charset="0"/>
              </a:rPr>
              <a:t>IP Client</a:t>
            </a:r>
            <a:endParaRPr lang="en-US" sz="1600" dirty="0">
              <a:latin typeface="Arial" panose="020B0604020202020204" pitchFamily="34" charset="0"/>
              <a:cs typeface="Arial" panose="020B0604020202020204" pitchFamily="34" charset="0"/>
            </a:endParaRPr>
          </a:p>
        </p:txBody>
      </p:sp>
      <p:sp>
        <p:nvSpPr>
          <p:cNvPr id="48" name="TextBox 47"/>
          <p:cNvSpPr txBox="1"/>
          <p:nvPr/>
        </p:nvSpPr>
        <p:spPr>
          <a:xfrm>
            <a:off x="10868297" y="3793633"/>
            <a:ext cx="1078669" cy="338554"/>
          </a:xfrm>
          <a:prstGeom prst="rect">
            <a:avLst/>
          </a:prstGeom>
          <a:noFill/>
        </p:spPr>
        <p:txBody>
          <a:bodyPr wrap="square" rtlCol="0">
            <a:spAutoFit/>
          </a:bodyPr>
          <a:lstStyle/>
          <a:p>
            <a:r>
              <a:rPr lang="en-US" sz="1600" dirty="0" smtClean="0">
                <a:latin typeface="Arial" panose="020B0604020202020204" pitchFamily="34" charset="0"/>
                <a:cs typeface="Arial" panose="020B0604020202020204" pitchFamily="34" charset="0"/>
              </a:rPr>
              <a:t>IP Client</a:t>
            </a:r>
            <a:endParaRPr lang="en-US" sz="1600" dirty="0">
              <a:latin typeface="Arial" panose="020B0604020202020204" pitchFamily="34" charset="0"/>
              <a:cs typeface="Arial" panose="020B0604020202020204" pitchFamily="34" charset="0"/>
            </a:endParaRPr>
          </a:p>
        </p:txBody>
      </p:sp>
      <p:sp>
        <p:nvSpPr>
          <p:cNvPr id="49" name="TextBox 48"/>
          <p:cNvSpPr txBox="1"/>
          <p:nvPr/>
        </p:nvSpPr>
        <p:spPr>
          <a:xfrm>
            <a:off x="3889162" y="4503984"/>
            <a:ext cx="1374565" cy="307777"/>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IP Packet Path </a:t>
            </a:r>
            <a:endParaRPr lang="en-US" sz="1400" dirty="0">
              <a:latin typeface="Arial" panose="020B0604020202020204" pitchFamily="34" charset="0"/>
              <a:cs typeface="Arial" panose="020B0604020202020204" pitchFamily="34" charset="0"/>
            </a:endParaRPr>
          </a:p>
        </p:txBody>
      </p:sp>
      <p:sp>
        <p:nvSpPr>
          <p:cNvPr id="50" name="TextBox 49"/>
          <p:cNvSpPr txBox="1"/>
          <p:nvPr/>
        </p:nvSpPr>
        <p:spPr>
          <a:xfrm>
            <a:off x="7206940" y="4490301"/>
            <a:ext cx="1374565" cy="307777"/>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IP Packet Path </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28818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2EF7D-1294-424D-94A8-2EDCBC90C1BC}"/>
              </a:ext>
            </a:extLst>
          </p:cNvPr>
          <p:cNvSpPr>
            <a:spLocks noGrp="1"/>
          </p:cNvSpPr>
          <p:nvPr>
            <p:ph type="title"/>
          </p:nvPr>
        </p:nvSpPr>
        <p:spPr>
          <a:xfrm>
            <a:off x="2751713" y="558453"/>
            <a:ext cx="8911687" cy="833629"/>
          </a:xfrm>
        </p:spPr>
        <p:txBody>
          <a:bodyPr/>
          <a:lstStyle/>
          <a:p>
            <a:r>
              <a:rPr lang="en-US" dirty="0" smtClean="0">
                <a:latin typeface="Arial" panose="020B0604020202020204" pitchFamily="34" charset="0"/>
                <a:cs typeface="Arial" panose="020B0604020202020204" pitchFamily="34" charset="0"/>
              </a:rPr>
              <a:t>Routing with EIBP</a:t>
            </a:r>
            <a:endParaRPr lang="en-US"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FE6F6297-500F-1045-972F-EE42F982219E}"/>
              </a:ext>
            </a:extLst>
          </p:cNvPr>
          <p:cNvSpPr>
            <a:spLocks noGrp="1"/>
          </p:cNvSpPr>
          <p:nvPr>
            <p:ph idx="1"/>
          </p:nvPr>
        </p:nvSpPr>
        <p:spPr>
          <a:xfrm>
            <a:off x="2122648" y="1843609"/>
            <a:ext cx="8915400" cy="3548768"/>
          </a:xfrm>
        </p:spPr>
        <p:txBody>
          <a:bodyPr>
            <a:normAutofit/>
          </a:bodyPr>
          <a:lstStyle/>
          <a:p>
            <a:r>
              <a:rPr lang="en-US" sz="2000" dirty="0" smtClean="0">
                <a:solidFill>
                  <a:schemeClr val="tx1">
                    <a:lumMod val="65000"/>
                    <a:lumOff val="35000"/>
                  </a:schemeClr>
                </a:solidFill>
                <a:latin typeface="Arial" panose="020B0604020202020204" pitchFamily="34" charset="0"/>
                <a:cs typeface="Arial" panose="020B0604020202020204" pitchFamily="34" charset="0"/>
              </a:rPr>
              <a:t>EIBP routes using structures </a:t>
            </a:r>
          </a:p>
          <a:p>
            <a:pPr lvl="1"/>
            <a:r>
              <a:rPr lang="en-US" sz="1800" dirty="0">
                <a:solidFill>
                  <a:schemeClr val="tx1">
                    <a:lumMod val="65000"/>
                    <a:lumOff val="35000"/>
                  </a:schemeClr>
                </a:solidFill>
                <a:latin typeface="Arial" panose="020B0604020202020204" pitchFamily="34" charset="0"/>
                <a:cs typeface="Arial" panose="020B0604020202020204" pitchFamily="34" charset="0"/>
              </a:rPr>
              <a:t>P</a:t>
            </a:r>
            <a:r>
              <a:rPr lang="en-US" sz="1800" dirty="0" smtClean="0">
                <a:solidFill>
                  <a:schemeClr val="tx1">
                    <a:lumMod val="65000"/>
                    <a:lumOff val="35000"/>
                  </a:schemeClr>
                </a:solidFill>
                <a:latin typeface="Arial" panose="020B0604020202020204" pitchFamily="34" charset="0"/>
                <a:cs typeface="Arial" panose="020B0604020202020204" pitchFamily="34" charset="0"/>
              </a:rPr>
              <a:t>hysical or Virtual Structures</a:t>
            </a:r>
          </a:p>
          <a:p>
            <a:pPr lvl="1"/>
            <a:r>
              <a:rPr lang="en-US" sz="1800" dirty="0" smtClean="0">
                <a:latin typeface="Arial" panose="020B0604020202020204" pitchFamily="34" charset="0"/>
                <a:cs typeface="Arial" panose="020B0604020202020204" pitchFamily="34" charset="0"/>
              </a:rPr>
              <a:t>Scalable and Modular </a:t>
            </a:r>
            <a:endParaRPr lang="en-US" sz="1800" dirty="0">
              <a:latin typeface="Arial" panose="020B0604020202020204" pitchFamily="34" charset="0"/>
              <a:cs typeface="Arial" panose="020B0604020202020204" pitchFamily="34" charset="0"/>
            </a:endParaRPr>
          </a:p>
          <a:p>
            <a:pPr lvl="1"/>
            <a:r>
              <a:rPr lang="en-US" sz="1800" dirty="0" smtClean="0">
                <a:latin typeface="Arial" panose="020B0604020202020204" pitchFamily="34" charset="0"/>
                <a:cs typeface="Arial" panose="020B0604020202020204" pitchFamily="34" charset="0"/>
              </a:rPr>
              <a:t>Avoids loops</a:t>
            </a:r>
          </a:p>
          <a:p>
            <a:endParaRPr lang="en-US" sz="2000" dirty="0">
              <a:latin typeface="Arial" panose="020B0604020202020204" pitchFamily="34" charset="0"/>
              <a:cs typeface="Arial" panose="020B0604020202020204" pitchFamily="34" charset="0"/>
            </a:endParaRPr>
          </a:p>
          <a:p>
            <a:endParaRPr lang="en-US" sz="2000" dirty="0" smtClean="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Example – Three Tier Structure in networks </a:t>
            </a:r>
          </a:p>
        </p:txBody>
      </p:sp>
      <p:sp>
        <p:nvSpPr>
          <p:cNvPr id="4" name="Date Placeholder 3">
            <a:extLst>
              <a:ext uri="{FF2B5EF4-FFF2-40B4-BE49-F238E27FC236}">
                <a16:creationId xmlns:a16="http://schemas.microsoft.com/office/drawing/2014/main" id="{E466415F-ADC9-D44B-B9E2-213CEBA801FF}"/>
              </a:ext>
            </a:extLst>
          </p:cNvPr>
          <p:cNvSpPr>
            <a:spLocks noGrp="1"/>
          </p:cNvSpPr>
          <p:nvPr>
            <p:ph type="dt" sz="half" idx="10"/>
          </p:nvPr>
        </p:nvSpPr>
        <p:spPr/>
        <p:txBody>
          <a:bodyPr/>
          <a:lstStyle/>
          <a:p>
            <a:fld id="{67F8C756-06D5-834B-B633-9C31D5ABB125}" type="datetime1">
              <a:rPr lang="en-US" smtClean="0"/>
              <a:t>10/14/2020</a:t>
            </a:fld>
            <a:endParaRPr lang="en-US"/>
          </a:p>
        </p:txBody>
      </p:sp>
      <p:sp>
        <p:nvSpPr>
          <p:cNvPr id="5" name="Slide Number Placeholder 4">
            <a:extLst>
              <a:ext uri="{FF2B5EF4-FFF2-40B4-BE49-F238E27FC236}">
                <a16:creationId xmlns:a16="http://schemas.microsoft.com/office/drawing/2014/main" id="{77FC1C8B-2A43-5341-B086-77B9E6E40A92}"/>
              </a:ext>
            </a:extLst>
          </p:cNvPr>
          <p:cNvSpPr>
            <a:spLocks noGrp="1"/>
          </p:cNvSpPr>
          <p:nvPr>
            <p:ph type="sldNum" sz="quarter" idx="12"/>
          </p:nvPr>
        </p:nvSpPr>
        <p:spPr/>
        <p:txBody>
          <a:bodyPr/>
          <a:lstStyle/>
          <a:p>
            <a:fld id="{BBB1119D-FF0F-D548-9658-960D385AC394}" type="slidenum">
              <a:rPr lang="en-US" smtClean="0"/>
              <a:t>11</a:t>
            </a:fld>
            <a:endParaRPr lang="en-US" dirty="0"/>
          </a:p>
        </p:txBody>
      </p:sp>
      <p:grpSp>
        <p:nvGrpSpPr>
          <p:cNvPr id="7" name="Group 6">
            <a:extLst>
              <a:ext uri="{FF2B5EF4-FFF2-40B4-BE49-F238E27FC236}">
                <a16:creationId xmlns:a16="http://schemas.microsoft.com/office/drawing/2014/main" id="{156DB12D-1EF6-4E4B-84C5-52885DBFDA92}"/>
              </a:ext>
            </a:extLst>
          </p:cNvPr>
          <p:cNvGrpSpPr>
            <a:grpSpLocks/>
          </p:cNvGrpSpPr>
          <p:nvPr/>
        </p:nvGrpSpPr>
        <p:grpSpPr>
          <a:xfrm>
            <a:off x="6408480" y="2359837"/>
            <a:ext cx="4866312" cy="1887234"/>
            <a:chOff x="0" y="0"/>
            <a:chExt cx="2642995" cy="800100"/>
          </a:xfrm>
        </p:grpSpPr>
        <p:sp>
          <p:nvSpPr>
            <p:cNvPr id="8" name="Rounded Rectangle 7">
              <a:extLst>
                <a:ext uri="{FF2B5EF4-FFF2-40B4-BE49-F238E27FC236}">
                  <a16:creationId xmlns:a16="http://schemas.microsoft.com/office/drawing/2014/main" id="{88F7065F-02E7-1247-9DFD-8C02EF710754}"/>
                </a:ext>
              </a:extLst>
            </p:cNvPr>
            <p:cNvSpPr/>
            <p:nvPr/>
          </p:nvSpPr>
          <p:spPr>
            <a:xfrm>
              <a:off x="0" y="0"/>
              <a:ext cx="2616200" cy="800100"/>
            </a:xfrm>
            <a:prstGeom prst="roundRect">
              <a:avLst/>
            </a:prstGeom>
            <a:noFill/>
            <a:ln w="28575" cap="flat" cmpd="sng" algn="ctr">
              <a:solidFill>
                <a:srgbClr val="4472C4">
                  <a:shade val="50000"/>
                </a:srgbClr>
              </a:solidFill>
              <a:prstDash val="solid"/>
              <a:miter lim="800000"/>
            </a:ln>
            <a:effectLst/>
          </p:spPr>
          <p:txBody>
            <a:bodyPr rot="0" spcFirstLastPara="0" vert="horz" wrap="square" lIns="0" tIns="0" rIns="0" bIns="0" numCol="1" spcCol="0" rtlCol="0" fromWordArt="0" anchor="t" anchorCtr="0" forceAA="0" compatLnSpc="1">
              <a:prstTxWarp prst="textNoShape">
                <a:avLst/>
              </a:prstTxWarp>
              <a:noAutofit/>
            </a:bodyPr>
            <a:lstStyle/>
            <a:p>
              <a:pPr marL="0" marR="0">
                <a:spcBef>
                  <a:spcPts val="0"/>
                </a:spcBef>
                <a:spcAft>
                  <a:spcPts val="0"/>
                </a:spcAft>
              </a:pPr>
              <a:r>
                <a:rPr lang="en-US" b="1">
                  <a:solidFill>
                    <a:srgbClr val="000000"/>
                  </a:solidFill>
                  <a:effectLst/>
                  <a:latin typeface="Times New Roman" panose="02020603050405020304" pitchFamily="18" charset="0"/>
                  <a:ea typeface="Calibri" panose="020F0502020204030204" pitchFamily="34" charset="0"/>
                </a:rPr>
                <a:t> </a:t>
              </a:r>
              <a:endParaRPr lang="en-US" sz="2400" b="1">
                <a:effectLst/>
                <a:latin typeface="Times New Roman" panose="02020603050405020304" pitchFamily="18" charset="0"/>
                <a:ea typeface="Times New Roman" panose="02020603050405020304" pitchFamily="18" charset="0"/>
              </a:endParaRPr>
            </a:p>
          </p:txBody>
        </p:sp>
        <p:sp>
          <p:nvSpPr>
            <p:cNvPr id="9" name="Oval 8">
              <a:extLst>
                <a:ext uri="{FF2B5EF4-FFF2-40B4-BE49-F238E27FC236}">
                  <a16:creationId xmlns:a16="http://schemas.microsoft.com/office/drawing/2014/main" id="{E53ADB52-C209-1D4D-840A-FD24213570DF}"/>
                </a:ext>
              </a:extLst>
            </p:cNvPr>
            <p:cNvSpPr/>
            <p:nvPr/>
          </p:nvSpPr>
          <p:spPr>
            <a:xfrm>
              <a:off x="25400" y="533400"/>
              <a:ext cx="800100" cy="238125"/>
            </a:xfrm>
            <a:prstGeom prst="ellipse">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algn="ctr">
                <a:spcBef>
                  <a:spcPts val="0"/>
                </a:spcBef>
                <a:spcAft>
                  <a:spcPts val="0"/>
                </a:spcAft>
              </a:pPr>
              <a:r>
                <a:rPr lang="en-US" sz="2000" b="1" dirty="0" smtClean="0">
                  <a:latin typeface="Times New Roman" panose="02020603050405020304" pitchFamily="18" charset="0"/>
                  <a:ea typeface="Times New Roman" panose="02020603050405020304" pitchFamily="18" charset="0"/>
                </a:rPr>
                <a:t>Edge </a:t>
              </a:r>
              <a:endParaRPr lang="en-US" sz="2400" b="1" dirty="0">
                <a:effectLst/>
                <a:latin typeface="Times New Roman" panose="02020603050405020304" pitchFamily="18" charset="0"/>
                <a:ea typeface="Times New Roman" panose="02020603050405020304" pitchFamily="18" charset="0"/>
              </a:endParaRPr>
            </a:p>
          </p:txBody>
        </p:sp>
        <p:sp>
          <p:nvSpPr>
            <p:cNvPr id="10" name="Oval 9">
              <a:extLst>
                <a:ext uri="{FF2B5EF4-FFF2-40B4-BE49-F238E27FC236}">
                  <a16:creationId xmlns:a16="http://schemas.microsoft.com/office/drawing/2014/main" id="{90CB707F-791C-1F47-8B6C-C75645DB28F8}"/>
                </a:ext>
              </a:extLst>
            </p:cNvPr>
            <p:cNvSpPr/>
            <p:nvPr/>
          </p:nvSpPr>
          <p:spPr>
            <a:xfrm>
              <a:off x="882650" y="508000"/>
              <a:ext cx="801370" cy="269875"/>
            </a:xfrm>
            <a:prstGeom prst="ellipse">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algn="ctr">
                <a:spcBef>
                  <a:spcPts val="0"/>
                </a:spcBef>
                <a:spcAft>
                  <a:spcPts val="0"/>
                </a:spcAft>
              </a:pPr>
              <a:r>
                <a:rPr lang="en-US" sz="2000" b="1" dirty="0" smtClean="0">
                  <a:latin typeface="Times New Roman" panose="02020603050405020304" pitchFamily="18" charset="0"/>
                  <a:ea typeface="Times New Roman" panose="02020603050405020304" pitchFamily="18" charset="0"/>
                </a:rPr>
                <a:t>Edge</a:t>
              </a:r>
              <a:endParaRPr lang="en-US" sz="2400" b="1" dirty="0">
                <a:effectLst/>
                <a:latin typeface="Times New Roman" panose="02020603050405020304" pitchFamily="18" charset="0"/>
                <a:ea typeface="Times New Roman" panose="02020603050405020304" pitchFamily="18" charset="0"/>
              </a:endParaRPr>
            </a:p>
          </p:txBody>
        </p:sp>
        <p:sp>
          <p:nvSpPr>
            <p:cNvPr id="11" name="Oval 10">
              <a:extLst>
                <a:ext uri="{FF2B5EF4-FFF2-40B4-BE49-F238E27FC236}">
                  <a16:creationId xmlns:a16="http://schemas.microsoft.com/office/drawing/2014/main" id="{9D31828E-E8C1-E74C-913B-97C2B86557D1}"/>
                </a:ext>
              </a:extLst>
            </p:cNvPr>
            <p:cNvSpPr/>
            <p:nvPr/>
          </p:nvSpPr>
          <p:spPr>
            <a:xfrm>
              <a:off x="1800350" y="542977"/>
              <a:ext cx="842645" cy="228600"/>
            </a:xfrm>
            <a:prstGeom prst="ellipse">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algn="ctr">
                <a:spcBef>
                  <a:spcPts val="0"/>
                </a:spcBef>
                <a:spcAft>
                  <a:spcPts val="0"/>
                </a:spcAft>
              </a:pPr>
              <a:r>
                <a:rPr lang="en-US" sz="2000" b="1" dirty="0" smtClean="0">
                  <a:effectLst/>
                  <a:latin typeface="Times New Roman" panose="02020603050405020304" pitchFamily="18" charset="0"/>
                  <a:ea typeface="Calibri" panose="020F0502020204030204" pitchFamily="34" charset="0"/>
                </a:rPr>
                <a:t>Edge </a:t>
              </a:r>
              <a:endParaRPr lang="en-US" sz="2400" b="1" dirty="0">
                <a:effectLst/>
                <a:latin typeface="Times New Roman" panose="02020603050405020304" pitchFamily="18" charset="0"/>
                <a:ea typeface="Times New Roman" panose="02020603050405020304" pitchFamily="18" charset="0"/>
              </a:endParaRPr>
            </a:p>
          </p:txBody>
        </p:sp>
        <p:sp>
          <p:nvSpPr>
            <p:cNvPr id="12" name="Oval 11">
              <a:extLst>
                <a:ext uri="{FF2B5EF4-FFF2-40B4-BE49-F238E27FC236}">
                  <a16:creationId xmlns:a16="http://schemas.microsoft.com/office/drawing/2014/main" id="{EEA09BE2-4407-214A-BF27-181098F1F282}"/>
                </a:ext>
              </a:extLst>
            </p:cNvPr>
            <p:cNvSpPr/>
            <p:nvPr/>
          </p:nvSpPr>
          <p:spPr>
            <a:xfrm>
              <a:off x="1374482" y="252412"/>
              <a:ext cx="1239519" cy="294005"/>
            </a:xfrm>
            <a:prstGeom prst="ellipse">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algn="ctr">
                <a:spcBef>
                  <a:spcPts val="0"/>
                </a:spcBef>
                <a:spcAft>
                  <a:spcPts val="0"/>
                </a:spcAft>
              </a:pPr>
              <a:r>
                <a:rPr lang="en-US" sz="2400" b="1" dirty="0" smtClean="0">
                  <a:effectLst/>
                  <a:latin typeface="Times New Roman" panose="02020603050405020304" pitchFamily="18" charset="0"/>
                  <a:ea typeface="Times New Roman" panose="02020603050405020304" pitchFamily="18" charset="0"/>
                </a:rPr>
                <a:t>Distribution</a:t>
              </a:r>
              <a:endParaRPr lang="en-US" sz="2400" b="1" dirty="0">
                <a:effectLst/>
                <a:latin typeface="Times New Roman" panose="02020603050405020304" pitchFamily="18" charset="0"/>
                <a:ea typeface="Times New Roman" panose="02020603050405020304" pitchFamily="18" charset="0"/>
              </a:endParaRPr>
            </a:p>
          </p:txBody>
        </p:sp>
        <p:sp>
          <p:nvSpPr>
            <p:cNvPr id="13" name="Oval 12">
              <a:extLst>
                <a:ext uri="{FF2B5EF4-FFF2-40B4-BE49-F238E27FC236}">
                  <a16:creationId xmlns:a16="http://schemas.microsoft.com/office/drawing/2014/main" id="{5797B1CD-120B-494A-8161-AAA453AAEA22}"/>
                </a:ext>
              </a:extLst>
            </p:cNvPr>
            <p:cNvSpPr/>
            <p:nvPr/>
          </p:nvSpPr>
          <p:spPr>
            <a:xfrm>
              <a:off x="565150" y="6350"/>
              <a:ext cx="1485900" cy="269875"/>
            </a:xfrm>
            <a:prstGeom prst="ellipse">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algn="ctr">
                <a:spcBef>
                  <a:spcPts val="0"/>
                </a:spcBef>
                <a:spcAft>
                  <a:spcPts val="0"/>
                </a:spcAft>
              </a:pPr>
              <a:r>
                <a:rPr lang="en-US" sz="2000" b="1" dirty="0" smtClean="0">
                  <a:effectLst/>
                  <a:latin typeface="Times New Roman" panose="02020603050405020304" pitchFamily="18" charset="0"/>
                  <a:ea typeface="Calibri" panose="020F0502020204030204" pitchFamily="34" charset="0"/>
                </a:rPr>
                <a:t>Core Devices</a:t>
              </a:r>
              <a:endParaRPr lang="en-US" sz="2400" b="1" dirty="0">
                <a:effectLst/>
                <a:latin typeface="Times New Roman" panose="02020603050405020304" pitchFamily="18" charset="0"/>
                <a:ea typeface="Times New Roman" panose="02020603050405020304" pitchFamily="18" charset="0"/>
              </a:endParaRPr>
            </a:p>
          </p:txBody>
        </p:sp>
        <p:sp>
          <p:nvSpPr>
            <p:cNvPr id="14" name="Oval 13">
              <a:extLst>
                <a:ext uri="{FF2B5EF4-FFF2-40B4-BE49-F238E27FC236}">
                  <a16:creationId xmlns:a16="http://schemas.microsoft.com/office/drawing/2014/main" id="{7CA17F69-5E27-1D45-B5D7-87F1CF6DC2D2}"/>
                </a:ext>
              </a:extLst>
            </p:cNvPr>
            <p:cNvSpPr/>
            <p:nvPr/>
          </p:nvSpPr>
          <p:spPr>
            <a:xfrm>
              <a:off x="93345" y="260350"/>
              <a:ext cx="1216660" cy="278130"/>
            </a:xfrm>
            <a:prstGeom prst="ellipse">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algn="ctr">
                <a:spcBef>
                  <a:spcPts val="0"/>
                </a:spcBef>
                <a:spcAft>
                  <a:spcPts val="0"/>
                </a:spcAft>
              </a:pPr>
              <a:r>
                <a:rPr lang="en-US" sz="2000" b="1" dirty="0">
                  <a:effectLst/>
                  <a:latin typeface="Times New Roman" panose="02020603050405020304" pitchFamily="18" charset="0"/>
                  <a:ea typeface="Calibri" panose="020F0502020204030204" pitchFamily="34" charset="0"/>
                </a:rPr>
                <a:t>Distribution </a:t>
              </a:r>
              <a:r>
                <a:rPr lang="en-US" sz="2000" b="1" dirty="0" smtClean="0">
                  <a:effectLst/>
                  <a:latin typeface="Times New Roman" panose="02020603050405020304" pitchFamily="18" charset="0"/>
                  <a:ea typeface="Calibri" panose="020F0502020204030204" pitchFamily="34" charset="0"/>
                </a:rPr>
                <a:t> </a:t>
              </a:r>
              <a:endParaRPr lang="en-US" sz="2400" b="1" dirty="0">
                <a:effectLst/>
                <a:latin typeface="Times New Roman" panose="02020603050405020304" pitchFamily="18" charset="0"/>
                <a:ea typeface="Times New Roman" panose="02020603050405020304" pitchFamily="18" charset="0"/>
              </a:endParaRPr>
            </a:p>
          </p:txBody>
        </p:sp>
      </p:grpSp>
    </p:spTree>
    <p:extLst>
      <p:ext uri="{BB962C8B-B14F-4D97-AF65-F5344CB8AC3E}">
        <p14:creationId xmlns:p14="http://schemas.microsoft.com/office/powerpoint/2010/main" val="35651262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2495" y="768173"/>
            <a:ext cx="5291267" cy="699962"/>
          </a:xfrm>
        </p:spPr>
        <p:txBody>
          <a:bodyPr>
            <a:normAutofit/>
          </a:bodyPr>
          <a:lstStyle/>
          <a:p>
            <a:r>
              <a:rPr lang="en-US" sz="3600" dirty="0" err="1" smtClean="0">
                <a:latin typeface="Arial" panose="020B0604020202020204" pitchFamily="34" charset="0"/>
                <a:cs typeface="Arial" panose="020B0604020202020204" pitchFamily="34" charset="0"/>
              </a:rPr>
              <a:t>Structed</a:t>
            </a:r>
            <a:r>
              <a:rPr lang="en-US" sz="3600" dirty="0" smtClean="0">
                <a:latin typeface="Arial" panose="020B0604020202020204" pitchFamily="34" charset="0"/>
                <a:cs typeface="Arial" panose="020B0604020202020204" pitchFamily="34" charset="0"/>
              </a:rPr>
              <a:t> </a:t>
            </a:r>
            <a:r>
              <a:rPr lang="en-US" sz="3600" b="1" i="1" dirty="0" smtClean="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Addresses</a:t>
            </a:r>
            <a:endParaRPr lang="en-US" sz="3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a:xfrm>
            <a:off x="396912" y="775081"/>
            <a:ext cx="779767" cy="365125"/>
          </a:xfrm>
        </p:spPr>
        <p:txBody>
          <a:bodyPr/>
          <a:lstStyle/>
          <a:p>
            <a:fld id="{1AB07EFF-3E8A-40F4-A5FE-4197250C9182}" type="slidenum">
              <a:rPr lang="en-US" smtClean="0"/>
              <a:pPr/>
              <a:t>12</a:t>
            </a:fld>
            <a:endParaRPr lang="en-US" dirty="0"/>
          </a:p>
        </p:txBody>
      </p:sp>
      <p:grpSp>
        <p:nvGrpSpPr>
          <p:cNvPr id="21" name="Group 20"/>
          <p:cNvGrpSpPr/>
          <p:nvPr/>
        </p:nvGrpSpPr>
        <p:grpSpPr>
          <a:xfrm>
            <a:off x="4564758" y="3063869"/>
            <a:ext cx="6669883" cy="3254247"/>
            <a:chOff x="5752366" y="2150403"/>
            <a:chExt cx="5643317" cy="3279082"/>
          </a:xfrm>
        </p:grpSpPr>
        <p:sp>
          <p:nvSpPr>
            <p:cNvPr id="8" name="AutoShape 4"/>
            <p:cNvSpPr>
              <a:spLocks noChangeAspect="1" noEditPoints="1" noChangeArrowheads="1"/>
            </p:cNvSpPr>
            <p:nvPr/>
          </p:nvSpPr>
          <p:spPr bwMode="auto">
            <a:xfrm rot="299432">
              <a:off x="5752366" y="2150403"/>
              <a:ext cx="5643317" cy="327908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B1E3ED"/>
            </a:solidFill>
            <a:ln w="127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5400"/>
            </a:p>
          </p:txBody>
        </p:sp>
        <p:sp>
          <p:nvSpPr>
            <p:cNvPr id="9" name="AutoShape 32"/>
            <p:cNvSpPr>
              <a:spLocks noChangeAspect="1" noEditPoints="1" noChangeArrowheads="1"/>
            </p:cNvSpPr>
            <p:nvPr/>
          </p:nvSpPr>
          <p:spPr bwMode="auto">
            <a:xfrm>
              <a:off x="7570342" y="2681336"/>
              <a:ext cx="1978247" cy="6777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CC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5400"/>
            </a:p>
          </p:txBody>
        </p:sp>
        <p:sp>
          <p:nvSpPr>
            <p:cNvPr id="10" name="Text Box 33"/>
            <p:cNvSpPr txBox="1">
              <a:spLocks noChangeArrowheads="1"/>
            </p:cNvSpPr>
            <p:nvPr/>
          </p:nvSpPr>
          <p:spPr bwMode="auto">
            <a:xfrm>
              <a:off x="7810776" y="2281381"/>
              <a:ext cx="1341116" cy="3646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35723" tIns="17860" rIns="35723" bIns="1786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1600" dirty="0" smtClean="0">
                  <a:solidFill>
                    <a:srgbClr val="000000"/>
                  </a:solidFill>
                  <a:latin typeface="Cambria" charset="0"/>
                  <a:ea typeface="ÇlÇr ñæí©" charset="0"/>
                </a:rPr>
                <a:t>Core </a:t>
              </a:r>
              <a:r>
                <a:rPr lang="en-US" sz="1600" dirty="0">
                  <a:solidFill>
                    <a:srgbClr val="000000"/>
                  </a:solidFill>
                  <a:latin typeface="Cambria" charset="0"/>
                  <a:ea typeface="ÇlÇr ñæí©" charset="0"/>
                </a:rPr>
                <a:t>Routers</a:t>
              </a:r>
              <a:endParaRPr lang="en-US" sz="6000" dirty="0"/>
            </a:p>
          </p:txBody>
        </p:sp>
        <p:sp>
          <p:nvSpPr>
            <p:cNvPr id="11" name="AutoShape 34"/>
            <p:cNvSpPr>
              <a:spLocks noChangeAspect="1" noEditPoints="1" noChangeArrowheads="1"/>
            </p:cNvSpPr>
            <p:nvPr/>
          </p:nvSpPr>
          <p:spPr bwMode="auto">
            <a:xfrm>
              <a:off x="6009889" y="3186841"/>
              <a:ext cx="2066856" cy="71632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CC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5400"/>
            </a:p>
          </p:txBody>
        </p:sp>
        <p:sp>
          <p:nvSpPr>
            <p:cNvPr id="12" name="Text Box 35"/>
            <p:cNvSpPr txBox="1">
              <a:spLocks noChangeArrowheads="1"/>
            </p:cNvSpPr>
            <p:nvPr/>
          </p:nvSpPr>
          <p:spPr bwMode="auto">
            <a:xfrm>
              <a:off x="6421752" y="3522913"/>
              <a:ext cx="1295333" cy="3802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35723" tIns="17860" rIns="35723" bIns="1786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1600" dirty="0" err="1" smtClean="0">
                  <a:solidFill>
                    <a:srgbClr val="000000"/>
                  </a:solidFill>
                  <a:latin typeface="Cambria" charset="0"/>
                  <a:ea typeface="ÇlÇr ñæí©" charset="0"/>
                </a:rPr>
                <a:t>Dist</a:t>
              </a:r>
              <a:r>
                <a:rPr lang="en-US" sz="1600" dirty="0" smtClean="0">
                  <a:solidFill>
                    <a:srgbClr val="000000"/>
                  </a:solidFill>
                  <a:latin typeface="Cambria" charset="0"/>
                  <a:ea typeface="ÇlÇr ñæí©" charset="0"/>
                </a:rPr>
                <a:t> Routers </a:t>
              </a:r>
              <a:endParaRPr lang="en-US" sz="6000" dirty="0"/>
            </a:p>
          </p:txBody>
        </p:sp>
        <p:sp>
          <p:nvSpPr>
            <p:cNvPr id="13" name="AutoShape 36"/>
            <p:cNvSpPr>
              <a:spLocks noChangeAspect="1" noEditPoints="1" noChangeArrowheads="1"/>
            </p:cNvSpPr>
            <p:nvPr/>
          </p:nvSpPr>
          <p:spPr bwMode="auto">
            <a:xfrm>
              <a:off x="9138120" y="3990019"/>
              <a:ext cx="2008241" cy="810319"/>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CC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5400"/>
            </a:p>
          </p:txBody>
        </p:sp>
        <p:sp>
          <p:nvSpPr>
            <p:cNvPr id="14" name="AutoShape 37"/>
            <p:cNvSpPr>
              <a:spLocks noChangeAspect="1" noEditPoints="1" noChangeArrowheads="1"/>
            </p:cNvSpPr>
            <p:nvPr/>
          </p:nvSpPr>
          <p:spPr bwMode="auto">
            <a:xfrm>
              <a:off x="8991323" y="3181386"/>
              <a:ext cx="2008241" cy="79079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CC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5400"/>
            </a:p>
          </p:txBody>
        </p:sp>
        <p:sp>
          <p:nvSpPr>
            <p:cNvPr id="15" name="Text Box 38"/>
            <p:cNvSpPr txBox="1">
              <a:spLocks noChangeArrowheads="1"/>
            </p:cNvSpPr>
            <p:nvPr/>
          </p:nvSpPr>
          <p:spPr bwMode="auto">
            <a:xfrm>
              <a:off x="9414962" y="3549461"/>
              <a:ext cx="1166072" cy="3482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35723" tIns="17860" rIns="35723" bIns="1786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1600" dirty="0" err="1" smtClean="0">
                  <a:solidFill>
                    <a:srgbClr val="000000"/>
                  </a:solidFill>
                  <a:latin typeface="Cambria" charset="0"/>
                  <a:ea typeface="ÇlÇr ñæí©" charset="0"/>
                </a:rPr>
                <a:t>Dist</a:t>
              </a:r>
              <a:r>
                <a:rPr lang="en-US" sz="1600" dirty="0" smtClean="0">
                  <a:solidFill>
                    <a:srgbClr val="000000"/>
                  </a:solidFill>
                  <a:latin typeface="Cambria" charset="0"/>
                  <a:ea typeface="ÇlÇr ñæí©" charset="0"/>
                </a:rPr>
                <a:t> Routers </a:t>
              </a:r>
              <a:endParaRPr lang="en-US" sz="6000" dirty="0"/>
            </a:p>
          </p:txBody>
        </p:sp>
        <p:sp>
          <p:nvSpPr>
            <p:cNvPr id="16" name="AutoShape 39"/>
            <p:cNvSpPr>
              <a:spLocks noChangeAspect="1" noEditPoints="1" noChangeArrowheads="1"/>
            </p:cNvSpPr>
            <p:nvPr/>
          </p:nvSpPr>
          <p:spPr bwMode="auto">
            <a:xfrm>
              <a:off x="6283081" y="3991875"/>
              <a:ext cx="2137606" cy="79715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CC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5400"/>
            </a:p>
          </p:txBody>
        </p:sp>
        <p:sp>
          <p:nvSpPr>
            <p:cNvPr id="17" name="Text Box 40"/>
            <p:cNvSpPr txBox="1">
              <a:spLocks noChangeArrowheads="1"/>
            </p:cNvSpPr>
            <p:nvPr/>
          </p:nvSpPr>
          <p:spPr bwMode="auto">
            <a:xfrm>
              <a:off x="9401135" y="4292357"/>
              <a:ext cx="1642815" cy="3407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1600" dirty="0" smtClean="0">
                  <a:solidFill>
                    <a:srgbClr val="000000"/>
                  </a:solidFill>
                  <a:latin typeface="Cambria" charset="0"/>
                  <a:ea typeface="ÇlÇr ñæí©" charset="0"/>
                </a:rPr>
                <a:t>Access Routers</a:t>
              </a:r>
              <a:endParaRPr lang="en-US" sz="6000" dirty="0"/>
            </a:p>
          </p:txBody>
        </p:sp>
        <p:sp>
          <p:nvSpPr>
            <p:cNvPr id="18" name="Text Box 41"/>
            <p:cNvSpPr txBox="1">
              <a:spLocks noChangeArrowheads="1"/>
            </p:cNvSpPr>
            <p:nvPr/>
          </p:nvSpPr>
          <p:spPr bwMode="auto">
            <a:xfrm>
              <a:off x="6577922" y="4305632"/>
              <a:ext cx="1452977" cy="3976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35723" tIns="17860" rIns="35723" bIns="1786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1600" dirty="0" smtClean="0">
                  <a:solidFill>
                    <a:srgbClr val="000000"/>
                  </a:solidFill>
                  <a:latin typeface="Cambria" charset="0"/>
                  <a:ea typeface="ÇlÇr ñæí©" charset="0"/>
                </a:rPr>
                <a:t>Access  Routers</a:t>
              </a:r>
              <a:endParaRPr lang="en-US" sz="6000" dirty="0"/>
            </a:p>
          </p:txBody>
        </p:sp>
        <p:sp>
          <p:nvSpPr>
            <p:cNvPr id="26" name="Text Box 33"/>
            <p:cNvSpPr txBox="1">
              <a:spLocks noChangeArrowheads="1"/>
            </p:cNvSpPr>
            <p:nvPr/>
          </p:nvSpPr>
          <p:spPr bwMode="auto">
            <a:xfrm>
              <a:off x="9783527" y="2463405"/>
              <a:ext cx="878029" cy="1927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35723" tIns="17860" rIns="35723" bIns="1786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1600" dirty="0">
                  <a:solidFill>
                    <a:srgbClr val="000000"/>
                  </a:solidFill>
                  <a:latin typeface="Cambria" charset="0"/>
                  <a:ea typeface="ÇlÇr ñæí©" charset="0"/>
                </a:rPr>
                <a:t>TIER 1</a:t>
              </a:r>
              <a:endParaRPr lang="en-US" sz="6000" dirty="0"/>
            </a:p>
          </p:txBody>
        </p:sp>
        <p:sp>
          <p:nvSpPr>
            <p:cNvPr id="27" name="Text Box 35"/>
            <p:cNvSpPr txBox="1">
              <a:spLocks noChangeArrowheads="1"/>
            </p:cNvSpPr>
            <p:nvPr/>
          </p:nvSpPr>
          <p:spPr bwMode="auto">
            <a:xfrm>
              <a:off x="8109314" y="3451499"/>
              <a:ext cx="849440" cy="18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35723" tIns="17860" rIns="35723" bIns="1786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1800" dirty="0">
                  <a:solidFill>
                    <a:srgbClr val="000000"/>
                  </a:solidFill>
                  <a:latin typeface="Cambria" charset="0"/>
                  <a:ea typeface="ÇlÇr ñæí©" charset="0"/>
                </a:rPr>
                <a:t>TIER 2</a:t>
              </a:r>
              <a:endParaRPr lang="en-US" sz="6600" dirty="0"/>
            </a:p>
          </p:txBody>
        </p:sp>
        <p:sp>
          <p:nvSpPr>
            <p:cNvPr id="28" name="Text Box 41"/>
            <p:cNvSpPr txBox="1">
              <a:spLocks noChangeArrowheads="1"/>
            </p:cNvSpPr>
            <p:nvPr/>
          </p:nvSpPr>
          <p:spPr bwMode="auto">
            <a:xfrm>
              <a:off x="8403418" y="4213259"/>
              <a:ext cx="1000428" cy="3777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35723" tIns="17860" rIns="35723" bIns="1786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1800" dirty="0">
                  <a:solidFill>
                    <a:srgbClr val="000000"/>
                  </a:solidFill>
                  <a:latin typeface="Cambria" charset="0"/>
                  <a:ea typeface="ÇlÇr ñæí©" charset="0"/>
                </a:rPr>
                <a:t>TIER 3</a:t>
              </a:r>
              <a:endParaRPr lang="en-US" sz="6600" dirty="0"/>
            </a:p>
          </p:txBody>
        </p:sp>
        <p:sp>
          <p:nvSpPr>
            <p:cNvPr id="3" name="Rounded Rectangle 2"/>
            <p:cNvSpPr/>
            <p:nvPr/>
          </p:nvSpPr>
          <p:spPr>
            <a:xfrm>
              <a:off x="7801797" y="2578406"/>
              <a:ext cx="372524"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t>1.1</a:t>
              </a:r>
            </a:p>
          </p:txBody>
        </p:sp>
        <p:sp>
          <p:nvSpPr>
            <p:cNvPr id="31" name="Rounded Rectangle 30"/>
            <p:cNvSpPr/>
            <p:nvPr/>
          </p:nvSpPr>
          <p:spPr>
            <a:xfrm>
              <a:off x="8882392" y="2578406"/>
              <a:ext cx="372524"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t>1.2</a:t>
              </a:r>
            </a:p>
          </p:txBody>
        </p:sp>
        <p:sp>
          <p:nvSpPr>
            <p:cNvPr id="32" name="Rounded Rectangle 31"/>
            <p:cNvSpPr/>
            <p:nvPr/>
          </p:nvSpPr>
          <p:spPr>
            <a:xfrm>
              <a:off x="8288689" y="2810359"/>
              <a:ext cx="372524"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t>1.3</a:t>
              </a:r>
            </a:p>
          </p:txBody>
        </p:sp>
        <p:cxnSp>
          <p:nvCxnSpPr>
            <p:cNvPr id="33" name="Straight Connector 32"/>
            <p:cNvCxnSpPr/>
            <p:nvPr/>
          </p:nvCxnSpPr>
          <p:spPr>
            <a:xfrm>
              <a:off x="8174322" y="2587169"/>
              <a:ext cx="70807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5" name="Straight Connector 34"/>
            <p:cNvCxnSpPr>
              <a:stCxn id="3" idx="2"/>
              <a:endCxn id="32" idx="1"/>
            </p:cNvCxnSpPr>
            <p:nvPr/>
          </p:nvCxnSpPr>
          <p:spPr>
            <a:xfrm>
              <a:off x="7988059" y="2845547"/>
              <a:ext cx="300630" cy="98383"/>
            </a:xfrm>
            <a:prstGeom prst="line">
              <a:avLst/>
            </a:prstGeom>
          </p:spPr>
          <p:style>
            <a:lnRef idx="2">
              <a:schemeClr val="accent1"/>
            </a:lnRef>
            <a:fillRef idx="0">
              <a:schemeClr val="accent1"/>
            </a:fillRef>
            <a:effectRef idx="1">
              <a:schemeClr val="accent1"/>
            </a:effectRef>
            <a:fontRef idx="minor">
              <a:schemeClr val="tx1"/>
            </a:fontRef>
          </p:style>
        </p:cxnSp>
        <p:cxnSp>
          <p:nvCxnSpPr>
            <p:cNvPr id="37" name="Straight Connector 36"/>
            <p:cNvCxnSpPr>
              <a:stCxn id="32" idx="3"/>
            </p:cNvCxnSpPr>
            <p:nvPr/>
          </p:nvCxnSpPr>
          <p:spPr>
            <a:xfrm flipV="1">
              <a:off x="8661214" y="2845547"/>
              <a:ext cx="221179" cy="98383"/>
            </a:xfrm>
            <a:prstGeom prst="line">
              <a:avLst/>
            </a:prstGeom>
          </p:spPr>
          <p:style>
            <a:lnRef idx="2">
              <a:schemeClr val="accent1"/>
            </a:lnRef>
            <a:fillRef idx="0">
              <a:schemeClr val="accent1"/>
            </a:fillRef>
            <a:effectRef idx="1">
              <a:schemeClr val="accent1"/>
            </a:effectRef>
            <a:fontRef idx="minor">
              <a:schemeClr val="tx1"/>
            </a:fontRef>
          </p:style>
        </p:cxnSp>
        <p:sp>
          <p:nvSpPr>
            <p:cNvPr id="38" name="Rounded Rectangle 37"/>
            <p:cNvSpPr/>
            <p:nvPr/>
          </p:nvSpPr>
          <p:spPr>
            <a:xfrm>
              <a:off x="6364982" y="3179347"/>
              <a:ext cx="546951"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t>2.1:1</a:t>
              </a:r>
            </a:p>
          </p:txBody>
        </p:sp>
        <p:cxnSp>
          <p:nvCxnSpPr>
            <p:cNvPr id="40" name="Straight Connector 39"/>
            <p:cNvCxnSpPr>
              <a:stCxn id="3" idx="1"/>
            </p:cNvCxnSpPr>
            <p:nvPr/>
          </p:nvCxnSpPr>
          <p:spPr>
            <a:xfrm flipH="1">
              <a:off x="6737507" y="2711976"/>
              <a:ext cx="1064291" cy="467370"/>
            </a:xfrm>
            <a:prstGeom prst="line">
              <a:avLst/>
            </a:prstGeom>
          </p:spPr>
          <p:style>
            <a:lnRef idx="2">
              <a:schemeClr val="accent1"/>
            </a:lnRef>
            <a:fillRef idx="0">
              <a:schemeClr val="accent1"/>
            </a:fillRef>
            <a:effectRef idx="1">
              <a:schemeClr val="accent1"/>
            </a:effectRef>
            <a:fontRef idx="minor">
              <a:schemeClr val="tx1"/>
            </a:fontRef>
          </p:style>
        </p:cxnSp>
        <p:sp>
          <p:nvSpPr>
            <p:cNvPr id="41" name="Rounded Rectangle 40"/>
            <p:cNvSpPr/>
            <p:nvPr/>
          </p:nvSpPr>
          <p:spPr>
            <a:xfrm>
              <a:off x="7254847" y="3227652"/>
              <a:ext cx="546951"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t>2.3:1</a:t>
              </a:r>
            </a:p>
          </p:txBody>
        </p:sp>
        <p:sp>
          <p:nvSpPr>
            <p:cNvPr id="42" name="Rounded Rectangle 41"/>
            <p:cNvSpPr/>
            <p:nvPr/>
          </p:nvSpPr>
          <p:spPr>
            <a:xfrm>
              <a:off x="9125476" y="3277862"/>
              <a:ext cx="546951"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t>2.3:2</a:t>
              </a:r>
            </a:p>
          </p:txBody>
        </p:sp>
        <p:cxnSp>
          <p:nvCxnSpPr>
            <p:cNvPr id="44" name="Straight Connector 43"/>
            <p:cNvCxnSpPr>
              <a:endCxn id="41" idx="0"/>
            </p:cNvCxnSpPr>
            <p:nvPr/>
          </p:nvCxnSpPr>
          <p:spPr>
            <a:xfrm flipH="1">
              <a:off x="7528323" y="3077499"/>
              <a:ext cx="760367" cy="150152"/>
            </a:xfrm>
            <a:prstGeom prst="line">
              <a:avLst/>
            </a:prstGeom>
          </p:spPr>
          <p:style>
            <a:lnRef idx="2">
              <a:schemeClr val="accent1"/>
            </a:lnRef>
            <a:fillRef idx="0">
              <a:schemeClr val="accent1"/>
            </a:fillRef>
            <a:effectRef idx="1">
              <a:schemeClr val="accent1"/>
            </a:effectRef>
            <a:fontRef idx="minor">
              <a:schemeClr val="tx1"/>
            </a:fontRef>
          </p:style>
        </p:cxnSp>
        <p:cxnSp>
          <p:nvCxnSpPr>
            <p:cNvPr id="47" name="Straight Connector 46"/>
            <p:cNvCxnSpPr>
              <a:stCxn id="38" idx="3"/>
            </p:cNvCxnSpPr>
            <p:nvPr/>
          </p:nvCxnSpPr>
          <p:spPr>
            <a:xfrm>
              <a:off x="6911932" y="3312918"/>
              <a:ext cx="342914" cy="48305"/>
            </a:xfrm>
            <a:prstGeom prst="line">
              <a:avLst/>
            </a:prstGeom>
          </p:spPr>
          <p:style>
            <a:lnRef idx="2">
              <a:schemeClr val="accent1"/>
            </a:lnRef>
            <a:fillRef idx="0">
              <a:schemeClr val="accent1"/>
            </a:fillRef>
            <a:effectRef idx="1">
              <a:schemeClr val="accent1"/>
            </a:effectRef>
            <a:fontRef idx="minor">
              <a:schemeClr val="tx1"/>
            </a:fontRef>
          </p:style>
        </p:cxnSp>
        <p:cxnSp>
          <p:nvCxnSpPr>
            <p:cNvPr id="49" name="Straight Connector 48"/>
            <p:cNvCxnSpPr>
              <a:stCxn id="32" idx="2"/>
              <a:endCxn id="42" idx="0"/>
            </p:cNvCxnSpPr>
            <p:nvPr/>
          </p:nvCxnSpPr>
          <p:spPr>
            <a:xfrm>
              <a:off x="8474951" y="3077500"/>
              <a:ext cx="924001" cy="200362"/>
            </a:xfrm>
            <a:prstGeom prst="line">
              <a:avLst/>
            </a:prstGeom>
          </p:spPr>
          <p:style>
            <a:lnRef idx="2">
              <a:schemeClr val="accent1"/>
            </a:lnRef>
            <a:fillRef idx="0">
              <a:schemeClr val="accent1"/>
            </a:fillRef>
            <a:effectRef idx="1">
              <a:schemeClr val="accent1"/>
            </a:effectRef>
            <a:fontRef idx="minor">
              <a:schemeClr val="tx1"/>
            </a:fontRef>
          </p:style>
        </p:cxnSp>
        <p:sp>
          <p:nvSpPr>
            <p:cNvPr id="50" name="Rounded Rectangle 49"/>
            <p:cNvSpPr/>
            <p:nvPr/>
          </p:nvSpPr>
          <p:spPr>
            <a:xfrm>
              <a:off x="10083939" y="3178152"/>
              <a:ext cx="546951"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t>2.2:1</a:t>
              </a:r>
            </a:p>
          </p:txBody>
        </p:sp>
        <p:cxnSp>
          <p:nvCxnSpPr>
            <p:cNvPr id="52" name="Straight Connector 51"/>
            <p:cNvCxnSpPr>
              <a:stCxn id="31" idx="2"/>
              <a:endCxn id="50" idx="0"/>
            </p:cNvCxnSpPr>
            <p:nvPr/>
          </p:nvCxnSpPr>
          <p:spPr>
            <a:xfrm>
              <a:off x="9068654" y="2845547"/>
              <a:ext cx="1288761" cy="332605"/>
            </a:xfrm>
            <a:prstGeom prst="line">
              <a:avLst/>
            </a:prstGeom>
          </p:spPr>
          <p:style>
            <a:lnRef idx="2">
              <a:schemeClr val="accent1"/>
            </a:lnRef>
            <a:fillRef idx="0">
              <a:schemeClr val="accent1"/>
            </a:fillRef>
            <a:effectRef idx="1">
              <a:schemeClr val="accent1"/>
            </a:effectRef>
            <a:fontRef idx="minor">
              <a:schemeClr val="tx1"/>
            </a:fontRef>
          </p:style>
        </p:cxnSp>
        <p:cxnSp>
          <p:nvCxnSpPr>
            <p:cNvPr id="54" name="Straight Connector 53"/>
            <p:cNvCxnSpPr>
              <a:endCxn id="50" idx="1"/>
            </p:cNvCxnSpPr>
            <p:nvPr/>
          </p:nvCxnSpPr>
          <p:spPr>
            <a:xfrm flipV="1">
              <a:off x="9713034" y="3311723"/>
              <a:ext cx="370905" cy="88720"/>
            </a:xfrm>
            <a:prstGeom prst="line">
              <a:avLst/>
            </a:prstGeom>
          </p:spPr>
          <p:style>
            <a:lnRef idx="2">
              <a:schemeClr val="accent1"/>
            </a:lnRef>
            <a:fillRef idx="0">
              <a:schemeClr val="accent1"/>
            </a:fillRef>
            <a:effectRef idx="1">
              <a:schemeClr val="accent1"/>
            </a:effectRef>
            <a:fontRef idx="minor">
              <a:schemeClr val="tx1"/>
            </a:fontRef>
          </p:style>
        </p:cxnSp>
        <p:sp>
          <p:nvSpPr>
            <p:cNvPr id="55" name="Rounded Rectangle 54"/>
            <p:cNvSpPr/>
            <p:nvPr/>
          </p:nvSpPr>
          <p:spPr>
            <a:xfrm>
              <a:off x="6408442" y="3979794"/>
              <a:ext cx="602021"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t>3.1:1:1</a:t>
              </a:r>
            </a:p>
          </p:txBody>
        </p:sp>
        <p:cxnSp>
          <p:nvCxnSpPr>
            <p:cNvPr id="57" name="Straight Connector 56"/>
            <p:cNvCxnSpPr>
              <a:stCxn id="38" idx="2"/>
            </p:cNvCxnSpPr>
            <p:nvPr/>
          </p:nvCxnSpPr>
          <p:spPr>
            <a:xfrm flipH="1">
              <a:off x="6627295" y="3446487"/>
              <a:ext cx="11162" cy="533306"/>
            </a:xfrm>
            <a:prstGeom prst="line">
              <a:avLst/>
            </a:prstGeom>
          </p:spPr>
          <p:style>
            <a:lnRef idx="2">
              <a:schemeClr val="accent1"/>
            </a:lnRef>
            <a:fillRef idx="0">
              <a:schemeClr val="accent1"/>
            </a:fillRef>
            <a:effectRef idx="1">
              <a:schemeClr val="accent1"/>
            </a:effectRef>
            <a:fontRef idx="minor">
              <a:schemeClr val="tx1"/>
            </a:fontRef>
          </p:style>
        </p:cxnSp>
        <p:sp>
          <p:nvSpPr>
            <p:cNvPr id="58" name="Rounded Rectangle 57"/>
            <p:cNvSpPr/>
            <p:nvPr/>
          </p:nvSpPr>
          <p:spPr>
            <a:xfrm>
              <a:off x="7341262" y="3916290"/>
              <a:ext cx="602021"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t>3.3:1:1</a:t>
              </a:r>
            </a:p>
          </p:txBody>
        </p:sp>
        <p:cxnSp>
          <p:nvCxnSpPr>
            <p:cNvPr id="60" name="Straight Connector 59"/>
            <p:cNvCxnSpPr>
              <a:stCxn id="41" idx="2"/>
              <a:endCxn id="58" idx="0"/>
            </p:cNvCxnSpPr>
            <p:nvPr/>
          </p:nvCxnSpPr>
          <p:spPr>
            <a:xfrm>
              <a:off x="7528322" y="3494793"/>
              <a:ext cx="113950" cy="421497"/>
            </a:xfrm>
            <a:prstGeom prst="line">
              <a:avLst/>
            </a:prstGeom>
          </p:spPr>
          <p:style>
            <a:lnRef idx="2">
              <a:schemeClr val="accent1"/>
            </a:lnRef>
            <a:fillRef idx="0">
              <a:schemeClr val="accent1"/>
            </a:fillRef>
            <a:effectRef idx="1">
              <a:schemeClr val="accent1"/>
            </a:effectRef>
            <a:fontRef idx="minor">
              <a:schemeClr val="tx1"/>
            </a:fontRef>
          </p:style>
        </p:cxnSp>
        <p:sp>
          <p:nvSpPr>
            <p:cNvPr id="61" name="Rounded Rectangle 60"/>
            <p:cNvSpPr/>
            <p:nvPr/>
          </p:nvSpPr>
          <p:spPr>
            <a:xfrm>
              <a:off x="9285184" y="4009853"/>
              <a:ext cx="602021"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t>3.3:2:1</a:t>
              </a:r>
            </a:p>
          </p:txBody>
        </p:sp>
        <p:sp>
          <p:nvSpPr>
            <p:cNvPr id="62" name="Rounded Rectangle 61"/>
            <p:cNvSpPr/>
            <p:nvPr/>
          </p:nvSpPr>
          <p:spPr>
            <a:xfrm>
              <a:off x="10213896" y="3963916"/>
              <a:ext cx="602021"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t>3.2:1:1</a:t>
              </a:r>
            </a:p>
          </p:txBody>
        </p:sp>
        <p:cxnSp>
          <p:nvCxnSpPr>
            <p:cNvPr id="64" name="Straight Connector 63"/>
            <p:cNvCxnSpPr>
              <a:stCxn id="42" idx="2"/>
              <a:endCxn id="61" idx="0"/>
            </p:cNvCxnSpPr>
            <p:nvPr/>
          </p:nvCxnSpPr>
          <p:spPr>
            <a:xfrm>
              <a:off x="9398952" y="3545003"/>
              <a:ext cx="187243" cy="464850"/>
            </a:xfrm>
            <a:prstGeom prst="line">
              <a:avLst/>
            </a:prstGeom>
          </p:spPr>
          <p:style>
            <a:lnRef idx="2">
              <a:schemeClr val="accent1"/>
            </a:lnRef>
            <a:fillRef idx="0">
              <a:schemeClr val="accent1"/>
            </a:fillRef>
            <a:effectRef idx="1">
              <a:schemeClr val="accent1"/>
            </a:effectRef>
            <a:fontRef idx="minor">
              <a:schemeClr val="tx1"/>
            </a:fontRef>
          </p:style>
        </p:cxnSp>
        <p:cxnSp>
          <p:nvCxnSpPr>
            <p:cNvPr id="66" name="Straight Connector 65"/>
            <p:cNvCxnSpPr>
              <a:stCxn id="50" idx="2"/>
              <a:endCxn id="62" idx="0"/>
            </p:cNvCxnSpPr>
            <p:nvPr/>
          </p:nvCxnSpPr>
          <p:spPr>
            <a:xfrm>
              <a:off x="10357415" y="3445293"/>
              <a:ext cx="157492" cy="518623"/>
            </a:xfrm>
            <a:prstGeom prst="line">
              <a:avLst/>
            </a:prstGeom>
          </p:spPr>
          <p:style>
            <a:lnRef idx="2">
              <a:schemeClr val="accent1"/>
            </a:lnRef>
            <a:fillRef idx="0">
              <a:schemeClr val="accent1"/>
            </a:fillRef>
            <a:effectRef idx="1">
              <a:schemeClr val="accent1"/>
            </a:effectRef>
            <a:fontRef idx="minor">
              <a:schemeClr val="tx1"/>
            </a:fontRef>
          </p:style>
        </p:cxnSp>
        <p:cxnSp>
          <p:nvCxnSpPr>
            <p:cNvPr id="75" name="Straight Connector 74"/>
            <p:cNvCxnSpPr>
              <a:stCxn id="41" idx="3"/>
              <a:endCxn id="42" idx="1"/>
            </p:cNvCxnSpPr>
            <p:nvPr/>
          </p:nvCxnSpPr>
          <p:spPr>
            <a:xfrm>
              <a:off x="7801798" y="3361223"/>
              <a:ext cx="1323678" cy="50210"/>
            </a:xfrm>
            <a:prstGeom prst="line">
              <a:avLst/>
            </a:prstGeom>
          </p:spPr>
          <p:style>
            <a:lnRef idx="2">
              <a:schemeClr val="accent1"/>
            </a:lnRef>
            <a:fillRef idx="0">
              <a:schemeClr val="accent1"/>
            </a:fillRef>
            <a:effectRef idx="1">
              <a:schemeClr val="accent1"/>
            </a:effectRef>
            <a:fontRef idx="minor">
              <a:schemeClr val="tx1"/>
            </a:fontRef>
          </p:style>
        </p:cxnSp>
      </p:grpSp>
      <p:sp>
        <p:nvSpPr>
          <p:cNvPr id="5" name="TextBox 4"/>
          <p:cNvSpPr txBox="1"/>
          <p:nvPr/>
        </p:nvSpPr>
        <p:spPr>
          <a:xfrm>
            <a:off x="1853069" y="1541740"/>
            <a:ext cx="7797454" cy="2585323"/>
          </a:xfrm>
          <a:prstGeom prst="rect">
            <a:avLst/>
          </a:prstGeom>
          <a:noFill/>
        </p:spPr>
        <p:txBody>
          <a:bodyPr wrap="square" rtlCol="0">
            <a:spAutoFit/>
          </a:bodyPr>
          <a:lstStyle/>
          <a:p>
            <a:pPr marL="285750" indent="-285750">
              <a:buFont typeface="Wingdings" panose="05000000000000000000" pitchFamily="2" charset="2"/>
              <a:buChar char="Ø"/>
            </a:pPr>
            <a:r>
              <a:rPr lang="en-US" dirty="0" smtClean="0">
                <a:latin typeface="Arial" panose="020B0604020202020204" pitchFamily="34" charset="0"/>
                <a:cs typeface="Arial" panose="020B0604020202020204" pitchFamily="34" charset="0"/>
              </a:rPr>
              <a:t>Addresses carry routing Information</a:t>
            </a:r>
          </a:p>
          <a:p>
            <a:pPr marL="285750" indent="-285750">
              <a:buFont typeface="Wingdings" panose="05000000000000000000" pitchFamily="2" charset="2"/>
              <a:buChar char="Ø"/>
            </a:pPr>
            <a:r>
              <a:rPr lang="en-US" dirty="0" smtClean="0">
                <a:latin typeface="Arial" panose="020B0604020202020204" pitchFamily="34" charset="0"/>
                <a:cs typeface="Arial" panose="020B0604020202020204" pitchFamily="34" charset="0"/>
              </a:rPr>
              <a:t>Simple address assignment – auto-configuration except in Tier 1, </a:t>
            </a:r>
          </a:p>
          <a:p>
            <a:pPr marL="285750" indent="-285750">
              <a:buFont typeface="Wingdings" panose="05000000000000000000" pitchFamily="2" charset="2"/>
              <a:buChar char="Ø"/>
            </a:pPr>
            <a:r>
              <a:rPr lang="en-US" dirty="0" smtClean="0">
                <a:latin typeface="Arial" panose="020B0604020202020204" pitchFamily="34" charset="0"/>
                <a:cs typeface="Arial" panose="020B0604020202020204" pitchFamily="34" charset="0"/>
              </a:rPr>
              <a:t>Addresses updated on topology changes </a:t>
            </a:r>
          </a:p>
          <a:p>
            <a:pPr marL="742950" lvl="1" indent="-285750">
              <a:buFont typeface="Wingdings" panose="05000000000000000000" pitchFamily="2" charset="2"/>
              <a:buChar char="Ø"/>
            </a:pPr>
            <a:r>
              <a:rPr lang="en-US" dirty="0" smtClean="0">
                <a:latin typeface="Arial" panose="020B0604020202020204" pitchFamily="34" charset="0"/>
                <a:cs typeface="Arial" panose="020B0604020202020204" pitchFamily="34" charset="0"/>
              </a:rPr>
              <a:t>Changes are localized </a:t>
            </a:r>
          </a:p>
          <a:p>
            <a:pPr marL="285750" indent="-285750">
              <a:buFont typeface="Wingdings" panose="05000000000000000000" pitchFamily="2" charset="2"/>
              <a:buChar char="Ø"/>
            </a:pPr>
            <a:r>
              <a:rPr lang="en-US" dirty="0" smtClean="0">
                <a:latin typeface="Arial" panose="020B0604020202020204" pitchFamily="34" charset="0"/>
                <a:cs typeface="Arial" panose="020B0604020202020204" pitchFamily="34" charset="0"/>
              </a:rPr>
              <a:t>Self-configuring</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self-healing </a:t>
            </a: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dirty="0" smtClean="0">
              <a:latin typeface="Arial" panose="020B0604020202020204" pitchFamily="34" charset="0"/>
              <a:cs typeface="Arial" panose="020B0604020202020204" pitchFamily="34" charset="0"/>
            </a:endParaRPr>
          </a:p>
          <a:p>
            <a:pPr lvl="1"/>
            <a:endParaRPr lang="en-US" dirty="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Example - Autonomous System </a:t>
            </a:r>
          </a:p>
          <a:p>
            <a:endParaRPr lang="en-US" b="1" dirty="0">
              <a:solidFill>
                <a:srgbClr val="C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426200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8280" y="383886"/>
            <a:ext cx="10022945" cy="602644"/>
          </a:xfrm>
        </p:spPr>
        <p:txBody>
          <a:bodyPr>
            <a:normAutofit fontScale="90000"/>
          </a:bodyPr>
          <a:lstStyle/>
          <a:p>
            <a:r>
              <a:rPr lang="en-US" dirty="0" smtClean="0">
                <a:latin typeface="Arial" panose="020B0604020202020204" pitchFamily="34" charset="0"/>
                <a:cs typeface="Arial" panose="020B0604020202020204" pitchFamily="34" charset="0"/>
              </a:rPr>
              <a:t>Routing with Structured </a:t>
            </a:r>
            <a:r>
              <a:rPr lang="en-US" dirty="0">
                <a:latin typeface="Arial" panose="020B0604020202020204" pitchFamily="34" charset="0"/>
                <a:cs typeface="Arial" panose="020B0604020202020204" pitchFamily="34" charset="0"/>
              </a:rPr>
              <a:t>A</a:t>
            </a:r>
            <a:r>
              <a:rPr lang="en-US" dirty="0" smtClean="0">
                <a:latin typeface="Arial" panose="020B0604020202020204" pitchFamily="34" charset="0"/>
                <a:cs typeface="Arial" panose="020B0604020202020204" pitchFamily="34" charset="0"/>
              </a:rPr>
              <a:t>ddresses</a:t>
            </a:r>
            <a:endParaRPr lang="en-US"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fld id="{67F8C756-06D5-834B-B633-9C31D5ABB125}" type="datetime1">
              <a:rPr lang="en-US" smtClean="0"/>
              <a:t>10/14/2020</a:t>
            </a:fld>
            <a:endParaRPr lang="en-US" dirty="0"/>
          </a:p>
        </p:txBody>
      </p:sp>
      <p:sp>
        <p:nvSpPr>
          <p:cNvPr id="5" name="Slide Number Placeholder 4"/>
          <p:cNvSpPr>
            <a:spLocks noGrp="1"/>
          </p:cNvSpPr>
          <p:nvPr>
            <p:ph type="sldNum" sz="quarter" idx="12"/>
          </p:nvPr>
        </p:nvSpPr>
        <p:spPr/>
        <p:txBody>
          <a:bodyPr/>
          <a:lstStyle/>
          <a:p>
            <a:fld id="{BBB1119D-FF0F-D548-9658-960D385AC394}" type="slidenum">
              <a:rPr lang="en-US" smtClean="0"/>
              <a:t>13</a:t>
            </a:fld>
            <a:endParaRPr lang="en-US" dirty="0"/>
          </a:p>
        </p:txBody>
      </p:sp>
      <p:grpSp>
        <p:nvGrpSpPr>
          <p:cNvPr id="6" name="Group 5"/>
          <p:cNvGrpSpPr/>
          <p:nvPr/>
        </p:nvGrpSpPr>
        <p:grpSpPr>
          <a:xfrm>
            <a:off x="2777068" y="2121015"/>
            <a:ext cx="6728202" cy="2713452"/>
            <a:chOff x="5752366" y="2150403"/>
            <a:chExt cx="5643317" cy="3279082"/>
          </a:xfrm>
        </p:grpSpPr>
        <p:sp>
          <p:nvSpPr>
            <p:cNvPr id="7" name="AutoShape 4"/>
            <p:cNvSpPr>
              <a:spLocks noChangeAspect="1" noEditPoints="1" noChangeArrowheads="1"/>
            </p:cNvSpPr>
            <p:nvPr/>
          </p:nvSpPr>
          <p:spPr bwMode="auto">
            <a:xfrm rot="299432">
              <a:off x="5752366" y="2150403"/>
              <a:ext cx="5643317" cy="327908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B1E3ED"/>
            </a:solidFill>
            <a:ln w="127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5400"/>
            </a:p>
          </p:txBody>
        </p:sp>
        <p:sp>
          <p:nvSpPr>
            <p:cNvPr id="8" name="AutoShape 32"/>
            <p:cNvSpPr>
              <a:spLocks noChangeAspect="1" noEditPoints="1" noChangeArrowheads="1"/>
            </p:cNvSpPr>
            <p:nvPr/>
          </p:nvSpPr>
          <p:spPr bwMode="auto">
            <a:xfrm>
              <a:off x="7570342" y="2681336"/>
              <a:ext cx="1978247" cy="6777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CC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5400"/>
            </a:p>
          </p:txBody>
        </p:sp>
        <p:sp>
          <p:nvSpPr>
            <p:cNvPr id="9" name="Text Box 33"/>
            <p:cNvSpPr txBox="1">
              <a:spLocks noChangeArrowheads="1"/>
            </p:cNvSpPr>
            <p:nvPr/>
          </p:nvSpPr>
          <p:spPr bwMode="auto">
            <a:xfrm>
              <a:off x="7819258" y="2318136"/>
              <a:ext cx="1341116" cy="3646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35723" tIns="17860" rIns="35723" bIns="1786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1600" dirty="0" smtClean="0">
                  <a:solidFill>
                    <a:srgbClr val="000000"/>
                  </a:solidFill>
                  <a:latin typeface="Cambria" charset="0"/>
                  <a:ea typeface="ÇlÇr ñæí©" charset="0"/>
                </a:rPr>
                <a:t>Core </a:t>
              </a:r>
              <a:r>
                <a:rPr lang="en-US" sz="1600" dirty="0">
                  <a:solidFill>
                    <a:srgbClr val="000000"/>
                  </a:solidFill>
                  <a:latin typeface="Cambria" charset="0"/>
                  <a:ea typeface="ÇlÇr ñæí©" charset="0"/>
                </a:rPr>
                <a:t>Routers</a:t>
              </a:r>
              <a:endParaRPr lang="en-US" sz="6000" dirty="0"/>
            </a:p>
          </p:txBody>
        </p:sp>
        <p:sp>
          <p:nvSpPr>
            <p:cNvPr id="10" name="AutoShape 34"/>
            <p:cNvSpPr>
              <a:spLocks noChangeAspect="1" noEditPoints="1" noChangeArrowheads="1"/>
            </p:cNvSpPr>
            <p:nvPr/>
          </p:nvSpPr>
          <p:spPr bwMode="auto">
            <a:xfrm>
              <a:off x="6009889" y="3186841"/>
              <a:ext cx="2066856" cy="71632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CC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5400"/>
            </a:p>
          </p:txBody>
        </p:sp>
        <p:sp>
          <p:nvSpPr>
            <p:cNvPr id="11" name="Text Box 35"/>
            <p:cNvSpPr txBox="1">
              <a:spLocks noChangeArrowheads="1"/>
            </p:cNvSpPr>
            <p:nvPr/>
          </p:nvSpPr>
          <p:spPr bwMode="auto">
            <a:xfrm>
              <a:off x="6289964" y="3472756"/>
              <a:ext cx="1295333" cy="3802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35723" tIns="17860" rIns="35723" bIns="1786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1600" dirty="0" err="1" smtClean="0">
                  <a:solidFill>
                    <a:srgbClr val="000000"/>
                  </a:solidFill>
                  <a:latin typeface="Cambria" charset="0"/>
                  <a:ea typeface="ÇlÇr ñæí©" charset="0"/>
                </a:rPr>
                <a:t>Dist</a:t>
              </a:r>
              <a:r>
                <a:rPr lang="en-US" sz="1600" dirty="0" smtClean="0">
                  <a:solidFill>
                    <a:srgbClr val="000000"/>
                  </a:solidFill>
                  <a:latin typeface="Cambria" charset="0"/>
                  <a:ea typeface="ÇlÇr ñæí©" charset="0"/>
                </a:rPr>
                <a:t> Routers </a:t>
              </a:r>
              <a:endParaRPr lang="en-US" sz="6000" dirty="0"/>
            </a:p>
          </p:txBody>
        </p:sp>
        <p:sp>
          <p:nvSpPr>
            <p:cNvPr id="12" name="AutoShape 36"/>
            <p:cNvSpPr>
              <a:spLocks noChangeAspect="1" noEditPoints="1" noChangeArrowheads="1"/>
            </p:cNvSpPr>
            <p:nvPr/>
          </p:nvSpPr>
          <p:spPr bwMode="auto">
            <a:xfrm>
              <a:off x="9138120" y="3990019"/>
              <a:ext cx="2008241" cy="810319"/>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CC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5400"/>
            </a:p>
          </p:txBody>
        </p:sp>
        <p:sp>
          <p:nvSpPr>
            <p:cNvPr id="13" name="AutoShape 37"/>
            <p:cNvSpPr>
              <a:spLocks noChangeAspect="1" noEditPoints="1" noChangeArrowheads="1"/>
            </p:cNvSpPr>
            <p:nvPr/>
          </p:nvSpPr>
          <p:spPr bwMode="auto">
            <a:xfrm>
              <a:off x="8991323" y="3181386"/>
              <a:ext cx="2008241" cy="79079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CC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5400"/>
            </a:p>
          </p:txBody>
        </p:sp>
        <p:sp>
          <p:nvSpPr>
            <p:cNvPr id="14" name="Text Box 38"/>
            <p:cNvSpPr txBox="1">
              <a:spLocks noChangeArrowheads="1"/>
            </p:cNvSpPr>
            <p:nvPr/>
          </p:nvSpPr>
          <p:spPr bwMode="auto">
            <a:xfrm>
              <a:off x="9160373" y="3579777"/>
              <a:ext cx="1166072" cy="3482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35723" tIns="17860" rIns="35723" bIns="1786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1600" dirty="0" err="1" smtClean="0">
                  <a:solidFill>
                    <a:srgbClr val="000000"/>
                  </a:solidFill>
                  <a:latin typeface="Cambria" charset="0"/>
                  <a:ea typeface="ÇlÇr ñæí©" charset="0"/>
                </a:rPr>
                <a:t>Dist</a:t>
              </a:r>
              <a:r>
                <a:rPr lang="en-US" sz="1600" dirty="0" smtClean="0">
                  <a:solidFill>
                    <a:srgbClr val="000000"/>
                  </a:solidFill>
                  <a:latin typeface="Cambria" charset="0"/>
                  <a:ea typeface="ÇlÇr ñæí©" charset="0"/>
                </a:rPr>
                <a:t> Routers </a:t>
              </a:r>
              <a:endParaRPr lang="en-US" sz="6000" dirty="0"/>
            </a:p>
          </p:txBody>
        </p:sp>
        <p:sp>
          <p:nvSpPr>
            <p:cNvPr id="15" name="AutoShape 39"/>
            <p:cNvSpPr>
              <a:spLocks noChangeAspect="1" noEditPoints="1" noChangeArrowheads="1"/>
            </p:cNvSpPr>
            <p:nvPr/>
          </p:nvSpPr>
          <p:spPr bwMode="auto">
            <a:xfrm>
              <a:off x="6283081" y="3991875"/>
              <a:ext cx="2137606" cy="79715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CC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5400"/>
            </a:p>
          </p:txBody>
        </p:sp>
        <p:sp>
          <p:nvSpPr>
            <p:cNvPr id="16" name="Text Box 40"/>
            <p:cNvSpPr txBox="1">
              <a:spLocks noChangeArrowheads="1"/>
            </p:cNvSpPr>
            <p:nvPr/>
          </p:nvSpPr>
          <p:spPr bwMode="auto">
            <a:xfrm>
              <a:off x="9401135" y="4292357"/>
              <a:ext cx="1642815" cy="3407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1600" dirty="0" smtClean="0">
                  <a:solidFill>
                    <a:srgbClr val="000000"/>
                  </a:solidFill>
                  <a:latin typeface="Cambria" charset="0"/>
                  <a:ea typeface="ÇlÇr ñæí©" charset="0"/>
                </a:rPr>
                <a:t>Access Routers</a:t>
              </a:r>
              <a:endParaRPr lang="en-US" sz="6000" dirty="0"/>
            </a:p>
          </p:txBody>
        </p:sp>
        <p:sp>
          <p:nvSpPr>
            <p:cNvPr id="17" name="Text Box 41"/>
            <p:cNvSpPr txBox="1">
              <a:spLocks noChangeArrowheads="1"/>
            </p:cNvSpPr>
            <p:nvPr/>
          </p:nvSpPr>
          <p:spPr bwMode="auto">
            <a:xfrm>
              <a:off x="6577922" y="4305632"/>
              <a:ext cx="1452977" cy="3976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35723" tIns="17860" rIns="35723" bIns="1786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1600" dirty="0" smtClean="0">
                  <a:solidFill>
                    <a:srgbClr val="000000"/>
                  </a:solidFill>
                  <a:latin typeface="Cambria" charset="0"/>
                  <a:ea typeface="ÇlÇr ñæí©" charset="0"/>
                </a:rPr>
                <a:t>Access  Routers</a:t>
              </a:r>
              <a:endParaRPr lang="en-US" sz="6000" dirty="0"/>
            </a:p>
          </p:txBody>
        </p:sp>
        <p:sp>
          <p:nvSpPr>
            <p:cNvPr id="18" name="Text Box 33"/>
            <p:cNvSpPr txBox="1">
              <a:spLocks noChangeArrowheads="1"/>
            </p:cNvSpPr>
            <p:nvPr/>
          </p:nvSpPr>
          <p:spPr bwMode="auto">
            <a:xfrm>
              <a:off x="9566930" y="2600669"/>
              <a:ext cx="878029" cy="1927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35723" tIns="17860" rIns="35723" bIns="1786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1600" b="1" dirty="0">
                  <a:solidFill>
                    <a:srgbClr val="000000"/>
                  </a:solidFill>
                  <a:latin typeface="Cambria" charset="0"/>
                  <a:ea typeface="ÇlÇr ñæí©" charset="0"/>
                </a:rPr>
                <a:t>TIER 1</a:t>
              </a:r>
              <a:endParaRPr lang="en-US" sz="6000" b="1" dirty="0"/>
            </a:p>
          </p:txBody>
        </p:sp>
        <p:sp>
          <p:nvSpPr>
            <p:cNvPr id="19" name="Text Box 35"/>
            <p:cNvSpPr txBox="1">
              <a:spLocks noChangeArrowheads="1"/>
            </p:cNvSpPr>
            <p:nvPr/>
          </p:nvSpPr>
          <p:spPr bwMode="auto">
            <a:xfrm>
              <a:off x="8219044" y="3539561"/>
              <a:ext cx="849440" cy="18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35723" tIns="17860" rIns="35723" bIns="1786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1800" b="1" dirty="0">
                  <a:solidFill>
                    <a:srgbClr val="000000"/>
                  </a:solidFill>
                  <a:latin typeface="Cambria" charset="0"/>
                  <a:ea typeface="ÇlÇr ñæí©" charset="0"/>
                </a:rPr>
                <a:t>TIER</a:t>
              </a:r>
              <a:r>
                <a:rPr lang="en-US" sz="1800" dirty="0">
                  <a:solidFill>
                    <a:srgbClr val="000000"/>
                  </a:solidFill>
                  <a:latin typeface="Cambria" charset="0"/>
                  <a:ea typeface="ÇlÇr ñæí©" charset="0"/>
                </a:rPr>
                <a:t> 2</a:t>
              </a:r>
              <a:endParaRPr lang="en-US" sz="6600" dirty="0"/>
            </a:p>
          </p:txBody>
        </p:sp>
        <p:sp>
          <p:nvSpPr>
            <p:cNvPr id="20" name="Text Box 41"/>
            <p:cNvSpPr txBox="1">
              <a:spLocks noChangeArrowheads="1"/>
            </p:cNvSpPr>
            <p:nvPr/>
          </p:nvSpPr>
          <p:spPr bwMode="auto">
            <a:xfrm>
              <a:off x="8373225" y="4363607"/>
              <a:ext cx="1000428" cy="3777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35723" tIns="17860" rIns="35723" bIns="1786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1800" b="1" dirty="0">
                  <a:solidFill>
                    <a:srgbClr val="000000"/>
                  </a:solidFill>
                  <a:latin typeface="Cambria" charset="0"/>
                  <a:ea typeface="ÇlÇr ñæí©" charset="0"/>
                </a:rPr>
                <a:t>TIER</a:t>
              </a:r>
              <a:r>
                <a:rPr lang="en-US" sz="1800" dirty="0">
                  <a:solidFill>
                    <a:srgbClr val="000000"/>
                  </a:solidFill>
                  <a:latin typeface="Cambria" charset="0"/>
                  <a:ea typeface="ÇlÇr ñæí©" charset="0"/>
                </a:rPr>
                <a:t> </a:t>
              </a:r>
              <a:r>
                <a:rPr lang="en-US" sz="1800" b="1" dirty="0">
                  <a:solidFill>
                    <a:srgbClr val="000000"/>
                  </a:solidFill>
                  <a:latin typeface="Cambria" charset="0"/>
                  <a:ea typeface="ÇlÇr ñæí©" charset="0"/>
                </a:rPr>
                <a:t>3</a:t>
              </a:r>
              <a:endParaRPr lang="en-US" sz="6600" b="1" dirty="0"/>
            </a:p>
          </p:txBody>
        </p:sp>
        <p:sp>
          <p:nvSpPr>
            <p:cNvPr id="21" name="Rounded Rectangle 20"/>
            <p:cNvSpPr/>
            <p:nvPr/>
          </p:nvSpPr>
          <p:spPr>
            <a:xfrm>
              <a:off x="7801797" y="2578406"/>
              <a:ext cx="372524"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t>1.1</a:t>
              </a:r>
            </a:p>
          </p:txBody>
        </p:sp>
        <p:sp>
          <p:nvSpPr>
            <p:cNvPr id="22" name="Rounded Rectangle 21"/>
            <p:cNvSpPr/>
            <p:nvPr/>
          </p:nvSpPr>
          <p:spPr>
            <a:xfrm>
              <a:off x="8882392" y="2578406"/>
              <a:ext cx="372524"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t>1.2</a:t>
              </a:r>
            </a:p>
          </p:txBody>
        </p:sp>
        <p:sp>
          <p:nvSpPr>
            <p:cNvPr id="23" name="Rounded Rectangle 22"/>
            <p:cNvSpPr/>
            <p:nvPr/>
          </p:nvSpPr>
          <p:spPr>
            <a:xfrm>
              <a:off x="8288689" y="2810359"/>
              <a:ext cx="372524"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t>1.3</a:t>
              </a:r>
            </a:p>
          </p:txBody>
        </p:sp>
        <p:cxnSp>
          <p:nvCxnSpPr>
            <p:cNvPr id="24" name="Straight Connector 23"/>
            <p:cNvCxnSpPr/>
            <p:nvPr/>
          </p:nvCxnSpPr>
          <p:spPr>
            <a:xfrm>
              <a:off x="8174322" y="2587169"/>
              <a:ext cx="70807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a:stCxn id="21" idx="2"/>
              <a:endCxn id="23" idx="1"/>
            </p:cNvCxnSpPr>
            <p:nvPr/>
          </p:nvCxnSpPr>
          <p:spPr>
            <a:xfrm>
              <a:off x="7988059" y="2845547"/>
              <a:ext cx="300630" cy="98383"/>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Connector 25"/>
            <p:cNvCxnSpPr>
              <a:stCxn id="23" idx="3"/>
            </p:cNvCxnSpPr>
            <p:nvPr/>
          </p:nvCxnSpPr>
          <p:spPr>
            <a:xfrm flipV="1">
              <a:off x="8661214" y="2845547"/>
              <a:ext cx="221179" cy="98383"/>
            </a:xfrm>
            <a:prstGeom prst="line">
              <a:avLst/>
            </a:prstGeom>
          </p:spPr>
          <p:style>
            <a:lnRef idx="2">
              <a:schemeClr val="accent1"/>
            </a:lnRef>
            <a:fillRef idx="0">
              <a:schemeClr val="accent1"/>
            </a:fillRef>
            <a:effectRef idx="1">
              <a:schemeClr val="accent1"/>
            </a:effectRef>
            <a:fontRef idx="minor">
              <a:schemeClr val="tx1"/>
            </a:fontRef>
          </p:style>
        </p:cxnSp>
        <p:sp>
          <p:nvSpPr>
            <p:cNvPr id="27" name="Rounded Rectangle 26"/>
            <p:cNvSpPr/>
            <p:nvPr/>
          </p:nvSpPr>
          <p:spPr>
            <a:xfrm>
              <a:off x="6364982" y="3179347"/>
              <a:ext cx="546951"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t>2.1:1</a:t>
              </a:r>
            </a:p>
          </p:txBody>
        </p:sp>
        <p:cxnSp>
          <p:nvCxnSpPr>
            <p:cNvPr id="28" name="Straight Connector 27"/>
            <p:cNvCxnSpPr>
              <a:stCxn id="21" idx="1"/>
            </p:cNvCxnSpPr>
            <p:nvPr/>
          </p:nvCxnSpPr>
          <p:spPr>
            <a:xfrm flipH="1">
              <a:off x="6737507" y="2711976"/>
              <a:ext cx="1064291" cy="467370"/>
            </a:xfrm>
            <a:prstGeom prst="line">
              <a:avLst/>
            </a:prstGeom>
          </p:spPr>
          <p:style>
            <a:lnRef idx="2">
              <a:schemeClr val="accent1"/>
            </a:lnRef>
            <a:fillRef idx="0">
              <a:schemeClr val="accent1"/>
            </a:fillRef>
            <a:effectRef idx="1">
              <a:schemeClr val="accent1"/>
            </a:effectRef>
            <a:fontRef idx="minor">
              <a:schemeClr val="tx1"/>
            </a:fontRef>
          </p:style>
        </p:cxnSp>
        <p:sp>
          <p:nvSpPr>
            <p:cNvPr id="29" name="Rounded Rectangle 28"/>
            <p:cNvSpPr/>
            <p:nvPr/>
          </p:nvSpPr>
          <p:spPr>
            <a:xfrm>
              <a:off x="7254847" y="3227652"/>
              <a:ext cx="546951"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t>2.3:1</a:t>
              </a:r>
            </a:p>
          </p:txBody>
        </p:sp>
        <p:sp>
          <p:nvSpPr>
            <p:cNvPr id="30" name="Rounded Rectangle 29"/>
            <p:cNvSpPr/>
            <p:nvPr/>
          </p:nvSpPr>
          <p:spPr>
            <a:xfrm>
              <a:off x="9125476" y="3277862"/>
              <a:ext cx="546951"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t>2.3:2</a:t>
              </a:r>
            </a:p>
          </p:txBody>
        </p:sp>
        <p:cxnSp>
          <p:nvCxnSpPr>
            <p:cNvPr id="31" name="Straight Connector 30"/>
            <p:cNvCxnSpPr>
              <a:endCxn id="29" idx="0"/>
            </p:cNvCxnSpPr>
            <p:nvPr/>
          </p:nvCxnSpPr>
          <p:spPr>
            <a:xfrm flipH="1">
              <a:off x="7528323" y="3077499"/>
              <a:ext cx="760367" cy="150152"/>
            </a:xfrm>
            <a:prstGeom prst="line">
              <a:avLst/>
            </a:prstGeom>
          </p:spPr>
          <p:style>
            <a:lnRef idx="2">
              <a:schemeClr val="accent1"/>
            </a:lnRef>
            <a:fillRef idx="0">
              <a:schemeClr val="accent1"/>
            </a:fillRef>
            <a:effectRef idx="1">
              <a:schemeClr val="accent1"/>
            </a:effectRef>
            <a:fontRef idx="minor">
              <a:schemeClr val="tx1"/>
            </a:fontRef>
          </p:style>
        </p:cxnSp>
        <p:cxnSp>
          <p:nvCxnSpPr>
            <p:cNvPr id="32" name="Straight Connector 31"/>
            <p:cNvCxnSpPr>
              <a:stCxn id="27" idx="3"/>
            </p:cNvCxnSpPr>
            <p:nvPr/>
          </p:nvCxnSpPr>
          <p:spPr>
            <a:xfrm>
              <a:off x="6911932" y="3312918"/>
              <a:ext cx="342914" cy="48305"/>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Straight Connector 32"/>
            <p:cNvCxnSpPr>
              <a:stCxn id="23" idx="2"/>
              <a:endCxn id="30" idx="0"/>
            </p:cNvCxnSpPr>
            <p:nvPr/>
          </p:nvCxnSpPr>
          <p:spPr>
            <a:xfrm>
              <a:off x="8474951" y="3077500"/>
              <a:ext cx="924001" cy="200362"/>
            </a:xfrm>
            <a:prstGeom prst="line">
              <a:avLst/>
            </a:prstGeom>
          </p:spPr>
          <p:style>
            <a:lnRef idx="2">
              <a:schemeClr val="accent1"/>
            </a:lnRef>
            <a:fillRef idx="0">
              <a:schemeClr val="accent1"/>
            </a:fillRef>
            <a:effectRef idx="1">
              <a:schemeClr val="accent1"/>
            </a:effectRef>
            <a:fontRef idx="minor">
              <a:schemeClr val="tx1"/>
            </a:fontRef>
          </p:style>
        </p:cxnSp>
        <p:sp>
          <p:nvSpPr>
            <p:cNvPr id="34" name="Rounded Rectangle 33"/>
            <p:cNvSpPr/>
            <p:nvPr/>
          </p:nvSpPr>
          <p:spPr>
            <a:xfrm>
              <a:off x="10083939" y="3220432"/>
              <a:ext cx="546951" cy="242856"/>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t>2.2:1</a:t>
              </a:r>
            </a:p>
          </p:txBody>
        </p:sp>
        <p:cxnSp>
          <p:nvCxnSpPr>
            <p:cNvPr id="35" name="Straight Connector 34"/>
            <p:cNvCxnSpPr>
              <a:stCxn id="22" idx="2"/>
              <a:endCxn id="34" idx="0"/>
            </p:cNvCxnSpPr>
            <p:nvPr/>
          </p:nvCxnSpPr>
          <p:spPr>
            <a:xfrm>
              <a:off x="9068655" y="2845547"/>
              <a:ext cx="1288760" cy="374885"/>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Straight Connector 35"/>
            <p:cNvCxnSpPr>
              <a:endCxn id="34" idx="1"/>
            </p:cNvCxnSpPr>
            <p:nvPr/>
          </p:nvCxnSpPr>
          <p:spPr>
            <a:xfrm>
              <a:off x="9705323" y="3312918"/>
              <a:ext cx="378616" cy="28942"/>
            </a:xfrm>
            <a:prstGeom prst="line">
              <a:avLst/>
            </a:prstGeom>
          </p:spPr>
          <p:style>
            <a:lnRef idx="2">
              <a:schemeClr val="accent1"/>
            </a:lnRef>
            <a:fillRef idx="0">
              <a:schemeClr val="accent1"/>
            </a:fillRef>
            <a:effectRef idx="1">
              <a:schemeClr val="accent1"/>
            </a:effectRef>
            <a:fontRef idx="minor">
              <a:schemeClr val="tx1"/>
            </a:fontRef>
          </p:style>
        </p:cxnSp>
        <p:sp>
          <p:nvSpPr>
            <p:cNvPr id="37" name="Rounded Rectangle 36"/>
            <p:cNvSpPr/>
            <p:nvPr/>
          </p:nvSpPr>
          <p:spPr>
            <a:xfrm>
              <a:off x="6408442" y="3979794"/>
              <a:ext cx="602021"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t>3.1:1:1</a:t>
              </a:r>
            </a:p>
          </p:txBody>
        </p:sp>
        <p:cxnSp>
          <p:nvCxnSpPr>
            <p:cNvPr id="38" name="Straight Connector 37"/>
            <p:cNvCxnSpPr>
              <a:stCxn id="27" idx="2"/>
            </p:cNvCxnSpPr>
            <p:nvPr/>
          </p:nvCxnSpPr>
          <p:spPr>
            <a:xfrm flipH="1">
              <a:off x="6627295" y="3446487"/>
              <a:ext cx="11162" cy="533306"/>
            </a:xfrm>
            <a:prstGeom prst="line">
              <a:avLst/>
            </a:prstGeom>
          </p:spPr>
          <p:style>
            <a:lnRef idx="2">
              <a:schemeClr val="accent1"/>
            </a:lnRef>
            <a:fillRef idx="0">
              <a:schemeClr val="accent1"/>
            </a:fillRef>
            <a:effectRef idx="1">
              <a:schemeClr val="accent1"/>
            </a:effectRef>
            <a:fontRef idx="minor">
              <a:schemeClr val="tx1"/>
            </a:fontRef>
          </p:style>
        </p:cxnSp>
        <p:sp>
          <p:nvSpPr>
            <p:cNvPr id="39" name="Rounded Rectangle 38"/>
            <p:cNvSpPr/>
            <p:nvPr/>
          </p:nvSpPr>
          <p:spPr>
            <a:xfrm>
              <a:off x="7341262" y="3916290"/>
              <a:ext cx="602021"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t>3.3:1:1</a:t>
              </a:r>
            </a:p>
          </p:txBody>
        </p:sp>
        <p:cxnSp>
          <p:nvCxnSpPr>
            <p:cNvPr id="40" name="Straight Connector 39"/>
            <p:cNvCxnSpPr>
              <a:stCxn id="29" idx="2"/>
              <a:endCxn id="39" idx="0"/>
            </p:cNvCxnSpPr>
            <p:nvPr/>
          </p:nvCxnSpPr>
          <p:spPr>
            <a:xfrm>
              <a:off x="7528322" y="3494793"/>
              <a:ext cx="113950" cy="421497"/>
            </a:xfrm>
            <a:prstGeom prst="line">
              <a:avLst/>
            </a:prstGeom>
          </p:spPr>
          <p:style>
            <a:lnRef idx="2">
              <a:schemeClr val="accent1"/>
            </a:lnRef>
            <a:fillRef idx="0">
              <a:schemeClr val="accent1"/>
            </a:fillRef>
            <a:effectRef idx="1">
              <a:schemeClr val="accent1"/>
            </a:effectRef>
            <a:fontRef idx="minor">
              <a:schemeClr val="tx1"/>
            </a:fontRef>
          </p:style>
        </p:cxnSp>
        <p:sp>
          <p:nvSpPr>
            <p:cNvPr id="41" name="Rounded Rectangle 40"/>
            <p:cNvSpPr/>
            <p:nvPr/>
          </p:nvSpPr>
          <p:spPr>
            <a:xfrm>
              <a:off x="9285184" y="4009853"/>
              <a:ext cx="602021"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t>3.3:2:1</a:t>
              </a:r>
            </a:p>
          </p:txBody>
        </p:sp>
        <p:sp>
          <p:nvSpPr>
            <p:cNvPr id="42" name="Rounded Rectangle 41"/>
            <p:cNvSpPr/>
            <p:nvPr/>
          </p:nvSpPr>
          <p:spPr>
            <a:xfrm>
              <a:off x="10213896" y="3963916"/>
              <a:ext cx="602021"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t>3.2:1:1</a:t>
              </a:r>
            </a:p>
          </p:txBody>
        </p:sp>
        <p:cxnSp>
          <p:nvCxnSpPr>
            <p:cNvPr id="43" name="Straight Connector 42"/>
            <p:cNvCxnSpPr>
              <a:stCxn id="30" idx="2"/>
              <a:endCxn id="41" idx="0"/>
            </p:cNvCxnSpPr>
            <p:nvPr/>
          </p:nvCxnSpPr>
          <p:spPr>
            <a:xfrm>
              <a:off x="9398952" y="3545003"/>
              <a:ext cx="187243" cy="464850"/>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p:cNvCxnSpPr>
              <a:stCxn id="34" idx="2"/>
              <a:endCxn id="42" idx="0"/>
            </p:cNvCxnSpPr>
            <p:nvPr/>
          </p:nvCxnSpPr>
          <p:spPr>
            <a:xfrm>
              <a:off x="10357414" y="3463288"/>
              <a:ext cx="157492" cy="500627"/>
            </a:xfrm>
            <a:prstGeom prst="line">
              <a:avLst/>
            </a:prstGeom>
          </p:spPr>
          <p:style>
            <a:lnRef idx="2">
              <a:schemeClr val="accent1"/>
            </a:lnRef>
            <a:fillRef idx="0">
              <a:schemeClr val="accent1"/>
            </a:fillRef>
            <a:effectRef idx="1">
              <a:schemeClr val="accent1"/>
            </a:effectRef>
            <a:fontRef idx="minor">
              <a:schemeClr val="tx1"/>
            </a:fontRef>
          </p:style>
        </p:cxnSp>
        <p:cxnSp>
          <p:nvCxnSpPr>
            <p:cNvPr id="45" name="Straight Connector 44"/>
            <p:cNvCxnSpPr>
              <a:stCxn id="29" idx="3"/>
              <a:endCxn id="30" idx="1"/>
            </p:cNvCxnSpPr>
            <p:nvPr/>
          </p:nvCxnSpPr>
          <p:spPr>
            <a:xfrm>
              <a:off x="7801798" y="3361223"/>
              <a:ext cx="1323678" cy="50210"/>
            </a:xfrm>
            <a:prstGeom prst="line">
              <a:avLst/>
            </a:prstGeom>
          </p:spPr>
          <p:style>
            <a:lnRef idx="2">
              <a:schemeClr val="accent1"/>
            </a:lnRef>
            <a:fillRef idx="0">
              <a:schemeClr val="accent1"/>
            </a:fillRef>
            <a:effectRef idx="1">
              <a:schemeClr val="accent1"/>
            </a:effectRef>
            <a:fontRef idx="minor">
              <a:schemeClr val="tx1"/>
            </a:fontRef>
          </p:style>
        </p:cxnSp>
      </p:grpSp>
      <p:pic>
        <p:nvPicPr>
          <p:cNvPr id="46" name="Picture 45"/>
          <p:cNvPicPr>
            <a:picLocks noChangeAspect="1"/>
          </p:cNvPicPr>
          <p:nvPr/>
        </p:nvPicPr>
        <p:blipFill>
          <a:blip r:embed="rId2"/>
          <a:stretch>
            <a:fillRect/>
          </a:stretch>
        </p:blipFill>
        <p:spPr>
          <a:xfrm>
            <a:off x="1892007" y="4052216"/>
            <a:ext cx="576576" cy="472276"/>
          </a:xfrm>
          <a:prstGeom prst="rect">
            <a:avLst/>
          </a:prstGeom>
        </p:spPr>
      </p:pic>
      <p:pic>
        <p:nvPicPr>
          <p:cNvPr id="47" name="Picture 46"/>
          <p:cNvPicPr>
            <a:picLocks noChangeAspect="1"/>
          </p:cNvPicPr>
          <p:nvPr/>
        </p:nvPicPr>
        <p:blipFill>
          <a:blip r:embed="rId2"/>
          <a:stretch>
            <a:fillRect/>
          </a:stretch>
        </p:blipFill>
        <p:spPr>
          <a:xfrm>
            <a:off x="9554614" y="4108731"/>
            <a:ext cx="576576" cy="472276"/>
          </a:xfrm>
          <a:prstGeom prst="rect">
            <a:avLst/>
          </a:prstGeom>
        </p:spPr>
      </p:pic>
      <p:sp>
        <p:nvSpPr>
          <p:cNvPr id="48" name="TextBox 47"/>
          <p:cNvSpPr txBox="1"/>
          <p:nvPr/>
        </p:nvSpPr>
        <p:spPr>
          <a:xfrm>
            <a:off x="1730677" y="4506288"/>
            <a:ext cx="1370123" cy="430887"/>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IP address 10.11.22.33</a:t>
            </a:r>
            <a:endParaRPr lang="en-US" sz="1100" dirty="0">
              <a:latin typeface="Arial" panose="020B0604020202020204" pitchFamily="34" charset="0"/>
              <a:cs typeface="Arial" panose="020B0604020202020204" pitchFamily="34" charset="0"/>
            </a:endParaRPr>
          </a:p>
        </p:txBody>
      </p:sp>
      <p:sp>
        <p:nvSpPr>
          <p:cNvPr id="49" name="TextBox 48"/>
          <p:cNvSpPr txBox="1"/>
          <p:nvPr/>
        </p:nvSpPr>
        <p:spPr>
          <a:xfrm>
            <a:off x="9256398" y="4626940"/>
            <a:ext cx="1370123" cy="430887"/>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IP address 10.22.33.11</a:t>
            </a:r>
            <a:endParaRPr lang="en-US" sz="1100" dirty="0">
              <a:latin typeface="Arial" panose="020B0604020202020204" pitchFamily="34" charset="0"/>
              <a:cs typeface="Arial" panose="020B0604020202020204" pitchFamily="34" charset="0"/>
            </a:endParaRPr>
          </a:p>
        </p:txBody>
      </p:sp>
      <p:cxnSp>
        <p:nvCxnSpPr>
          <p:cNvPr id="52" name="Straight Connector 51"/>
          <p:cNvCxnSpPr/>
          <p:nvPr/>
        </p:nvCxnSpPr>
        <p:spPr>
          <a:xfrm flipV="1">
            <a:off x="4277025" y="3256772"/>
            <a:ext cx="407056" cy="36493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2871568" y="3612634"/>
            <a:ext cx="778954" cy="307777"/>
          </a:xfrm>
          <a:prstGeom prst="rect">
            <a:avLst/>
          </a:prstGeom>
          <a:noFill/>
        </p:spPr>
        <p:txBody>
          <a:bodyPr wrap="square" rtlCol="0">
            <a:spAutoFit/>
          </a:bodyPr>
          <a:lstStyle/>
          <a:p>
            <a:r>
              <a:rPr lang="en-US" sz="1400" b="1" dirty="0" smtClean="0"/>
              <a:t>3.3:1:1</a:t>
            </a:r>
            <a:endParaRPr lang="en-US" sz="1400" b="1" dirty="0"/>
          </a:p>
        </p:txBody>
      </p:sp>
      <p:cxnSp>
        <p:nvCxnSpPr>
          <p:cNvPr id="55" name="Straight Connector 54"/>
          <p:cNvCxnSpPr>
            <a:stCxn id="30" idx="3"/>
          </p:cNvCxnSpPr>
          <p:nvPr/>
        </p:nvCxnSpPr>
        <p:spPr>
          <a:xfrm>
            <a:off x="7450731" y="3164521"/>
            <a:ext cx="816671" cy="47032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8790327" y="3600757"/>
            <a:ext cx="778954" cy="307777"/>
          </a:xfrm>
          <a:prstGeom prst="rect">
            <a:avLst/>
          </a:prstGeom>
          <a:noFill/>
        </p:spPr>
        <p:txBody>
          <a:bodyPr wrap="square" rtlCol="0">
            <a:spAutoFit/>
          </a:bodyPr>
          <a:lstStyle/>
          <a:p>
            <a:r>
              <a:rPr lang="en-US" sz="1400" b="1" dirty="0" smtClean="0"/>
              <a:t>3.3:2:2</a:t>
            </a:r>
            <a:endParaRPr lang="en-US" sz="1400" b="1" dirty="0"/>
          </a:p>
        </p:txBody>
      </p:sp>
      <p:grpSp>
        <p:nvGrpSpPr>
          <p:cNvPr id="98" name="Group 97"/>
          <p:cNvGrpSpPr/>
          <p:nvPr/>
        </p:nvGrpSpPr>
        <p:grpSpPr>
          <a:xfrm>
            <a:off x="1451676" y="5024134"/>
            <a:ext cx="2552007" cy="562925"/>
            <a:chOff x="1451676" y="5024134"/>
            <a:chExt cx="2552007" cy="562925"/>
          </a:xfrm>
        </p:grpSpPr>
        <p:sp>
          <p:nvSpPr>
            <p:cNvPr id="59" name="Rectangle 58"/>
            <p:cNvSpPr/>
            <p:nvPr/>
          </p:nvSpPr>
          <p:spPr>
            <a:xfrm>
              <a:off x="1451676" y="5029001"/>
              <a:ext cx="2552007" cy="2271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latin typeface="Arial" panose="020B0604020202020204" pitchFamily="34" charset="0"/>
                  <a:cs typeface="Arial" panose="020B0604020202020204" pitchFamily="34" charset="0"/>
                </a:rPr>
                <a:t>10.22.33.11   10.11.22.33    payload</a:t>
              </a:r>
              <a:endParaRPr lang="en-US" sz="1100" dirty="0">
                <a:latin typeface="Arial" panose="020B0604020202020204" pitchFamily="34" charset="0"/>
                <a:cs typeface="Arial" panose="020B0604020202020204" pitchFamily="34" charset="0"/>
              </a:endParaRPr>
            </a:p>
          </p:txBody>
        </p:sp>
        <p:cxnSp>
          <p:nvCxnSpPr>
            <p:cNvPr id="61" name="Straight Connector 60"/>
            <p:cNvCxnSpPr/>
            <p:nvPr/>
          </p:nvCxnSpPr>
          <p:spPr>
            <a:xfrm>
              <a:off x="2352502" y="5024134"/>
              <a:ext cx="0" cy="23687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3270949" y="5029001"/>
              <a:ext cx="0" cy="23687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1453425" y="5325449"/>
              <a:ext cx="2436743"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IP packet from client 1 to client 2</a:t>
              </a:r>
              <a:endParaRPr lang="en-US" sz="1100" dirty="0">
                <a:latin typeface="Arial" panose="020B0604020202020204" pitchFamily="34" charset="0"/>
                <a:cs typeface="Arial" panose="020B0604020202020204" pitchFamily="34" charset="0"/>
              </a:endParaRPr>
            </a:p>
          </p:txBody>
        </p:sp>
      </p:grpSp>
      <p:cxnSp>
        <p:nvCxnSpPr>
          <p:cNvPr id="65" name="Straight Arrow Connector 64"/>
          <p:cNvCxnSpPr/>
          <p:nvPr/>
        </p:nvCxnSpPr>
        <p:spPr>
          <a:xfrm flipV="1">
            <a:off x="2616672" y="4111932"/>
            <a:ext cx="856974" cy="312884"/>
          </a:xfrm>
          <a:prstGeom prst="straightConnector1">
            <a:avLst/>
          </a:prstGeom>
          <a:ln w="19050">
            <a:solidFill>
              <a:srgbClr val="C00000"/>
            </a:solidFill>
            <a:tailEnd type="triangle"/>
          </a:ln>
        </p:spPr>
        <p:style>
          <a:lnRef idx="1">
            <a:schemeClr val="dk1"/>
          </a:lnRef>
          <a:fillRef idx="0">
            <a:schemeClr val="dk1"/>
          </a:fillRef>
          <a:effectRef idx="0">
            <a:schemeClr val="dk1"/>
          </a:effectRef>
          <a:fontRef idx="minor">
            <a:schemeClr val="tx1"/>
          </a:fontRef>
        </p:style>
      </p:cxnSp>
      <p:cxnSp>
        <p:nvCxnSpPr>
          <p:cNvPr id="67" name="Straight Connector 66"/>
          <p:cNvCxnSpPr>
            <a:stCxn id="46" idx="3"/>
          </p:cNvCxnSpPr>
          <p:nvPr/>
        </p:nvCxnSpPr>
        <p:spPr>
          <a:xfrm flipV="1">
            <a:off x="2468583" y="3842764"/>
            <a:ext cx="1083708" cy="44559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flipV="1">
            <a:off x="8605115" y="3842763"/>
            <a:ext cx="1005426" cy="45873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2568920" y="4424174"/>
            <a:ext cx="2012235" cy="461665"/>
          </a:xfrm>
          <a:prstGeom prst="rect">
            <a:avLst/>
          </a:prstGeom>
          <a:noFill/>
        </p:spPr>
        <p:txBody>
          <a:bodyPr wrap="square" rtlCol="0">
            <a:spAutoFit/>
          </a:bodyPr>
          <a:lstStyle/>
          <a:p>
            <a:r>
              <a:rPr lang="en-US" sz="1200" dirty="0" smtClean="0">
                <a:latin typeface="Arial" panose="020B0604020202020204" pitchFamily="34" charset="0"/>
                <a:cs typeface="Arial" panose="020B0604020202020204" pitchFamily="34" charset="0"/>
              </a:rPr>
              <a:t>IP packet arrives at Access Router 3.1:1:1/3.3:1:1 </a:t>
            </a:r>
            <a:endParaRPr lang="en-US" sz="1200" dirty="0">
              <a:latin typeface="Arial" panose="020B0604020202020204" pitchFamily="34" charset="0"/>
              <a:cs typeface="Arial" panose="020B0604020202020204" pitchFamily="34" charset="0"/>
            </a:endParaRPr>
          </a:p>
        </p:txBody>
      </p:sp>
      <p:sp>
        <p:nvSpPr>
          <p:cNvPr id="73" name="TextBox 72"/>
          <p:cNvSpPr txBox="1"/>
          <p:nvPr/>
        </p:nvSpPr>
        <p:spPr>
          <a:xfrm>
            <a:off x="1811786" y="3777729"/>
            <a:ext cx="715931"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client 1</a:t>
            </a:r>
            <a:endParaRPr lang="en-US" sz="1100" dirty="0">
              <a:latin typeface="Arial" panose="020B0604020202020204" pitchFamily="34" charset="0"/>
              <a:cs typeface="Arial" panose="020B0604020202020204" pitchFamily="34" charset="0"/>
            </a:endParaRPr>
          </a:p>
        </p:txBody>
      </p:sp>
      <p:sp>
        <p:nvSpPr>
          <p:cNvPr id="74" name="TextBox 73"/>
          <p:cNvSpPr txBox="1"/>
          <p:nvPr/>
        </p:nvSpPr>
        <p:spPr>
          <a:xfrm>
            <a:off x="9582312" y="3866251"/>
            <a:ext cx="715931"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client 2</a:t>
            </a:r>
            <a:endParaRPr lang="en-US" sz="1100" dirty="0">
              <a:latin typeface="Arial" panose="020B0604020202020204" pitchFamily="34" charset="0"/>
              <a:cs typeface="Arial" panose="020B0604020202020204" pitchFamily="34" charset="0"/>
            </a:endParaRPr>
          </a:p>
        </p:txBody>
      </p:sp>
      <p:sp>
        <p:nvSpPr>
          <p:cNvPr id="75" name="TextBox 74"/>
          <p:cNvSpPr txBox="1"/>
          <p:nvPr/>
        </p:nvSpPr>
        <p:spPr>
          <a:xfrm>
            <a:off x="925709" y="3309518"/>
            <a:ext cx="2184486" cy="461665"/>
          </a:xfrm>
          <a:prstGeom prst="rect">
            <a:avLst/>
          </a:prstGeom>
          <a:noFill/>
        </p:spPr>
        <p:txBody>
          <a:bodyPr wrap="square" rtlCol="0">
            <a:spAutoFit/>
          </a:bodyPr>
          <a:lstStyle/>
          <a:p>
            <a:r>
              <a:rPr lang="en-US" sz="1200" dirty="0" smtClean="0">
                <a:latin typeface="Arial" panose="020B0604020202020204" pitchFamily="34" charset="0"/>
                <a:cs typeface="Arial" panose="020B0604020202020204" pitchFamily="34" charset="0"/>
              </a:rPr>
              <a:t>EIBP at access router 3.3:1:1 captures the IP packet</a:t>
            </a:r>
            <a:endParaRPr lang="en-US" sz="1200" dirty="0">
              <a:latin typeface="Arial" panose="020B0604020202020204" pitchFamily="34" charset="0"/>
              <a:cs typeface="Arial" panose="020B0604020202020204" pitchFamily="34" charset="0"/>
            </a:endParaRPr>
          </a:p>
        </p:txBody>
      </p:sp>
      <p:sp>
        <p:nvSpPr>
          <p:cNvPr id="76" name="TextBox 75"/>
          <p:cNvSpPr txBox="1"/>
          <p:nvPr/>
        </p:nvSpPr>
        <p:spPr>
          <a:xfrm>
            <a:off x="4502197" y="4800594"/>
            <a:ext cx="3777124" cy="461665"/>
          </a:xfrm>
          <a:prstGeom prst="rect">
            <a:avLst/>
          </a:prstGeom>
          <a:noFill/>
        </p:spPr>
        <p:txBody>
          <a:bodyPr wrap="square" rtlCol="0">
            <a:spAutoFit/>
          </a:bodyPr>
          <a:lstStyle/>
          <a:p>
            <a:r>
              <a:rPr lang="en-US" sz="1200" dirty="0" smtClean="0">
                <a:latin typeface="Arial" panose="020B0604020202020204" pitchFamily="34" charset="0"/>
                <a:cs typeface="Arial" panose="020B0604020202020204" pitchFamily="34" charset="0"/>
              </a:rPr>
              <a:t>Access Router looks up structural address of access router connecting client 2, which is 3.3:2:2</a:t>
            </a:r>
          </a:p>
        </p:txBody>
      </p:sp>
      <p:sp>
        <p:nvSpPr>
          <p:cNvPr id="79" name="TextBox 78"/>
          <p:cNvSpPr txBox="1"/>
          <p:nvPr/>
        </p:nvSpPr>
        <p:spPr>
          <a:xfrm>
            <a:off x="6465290" y="1897473"/>
            <a:ext cx="3018905" cy="276999"/>
          </a:xfrm>
          <a:prstGeom prst="rect">
            <a:avLst/>
          </a:prstGeom>
          <a:noFill/>
        </p:spPr>
        <p:txBody>
          <a:bodyPr wrap="square" rtlCol="0">
            <a:spAutoFit/>
          </a:bodyPr>
          <a:lstStyle/>
          <a:p>
            <a:r>
              <a:rPr lang="en-US" sz="1200" dirty="0" smtClean="0">
                <a:latin typeface="Arial" panose="020B0604020202020204" pitchFamily="34" charset="0"/>
                <a:cs typeface="Arial" panose="020B0604020202020204" pitchFamily="34" charset="0"/>
              </a:rPr>
              <a:t>Router 2.3:2 forwards to 3.3:2:2 </a:t>
            </a:r>
            <a:endParaRPr lang="en-US" sz="1200" dirty="0">
              <a:latin typeface="Arial" panose="020B0604020202020204" pitchFamily="34" charset="0"/>
              <a:cs typeface="Arial" panose="020B0604020202020204" pitchFamily="34" charset="0"/>
            </a:endParaRPr>
          </a:p>
        </p:txBody>
      </p:sp>
      <p:sp>
        <p:nvSpPr>
          <p:cNvPr id="80" name="TextBox 79"/>
          <p:cNvSpPr txBox="1"/>
          <p:nvPr/>
        </p:nvSpPr>
        <p:spPr>
          <a:xfrm>
            <a:off x="4346490" y="5853580"/>
            <a:ext cx="4584399"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I</a:t>
            </a:r>
            <a:r>
              <a:rPr lang="en-US" sz="1200" dirty="0" smtClean="0">
                <a:latin typeface="Arial" panose="020B0604020202020204" pitchFamily="34" charset="0"/>
                <a:cs typeface="Arial" panose="020B0604020202020204" pitchFamily="34" charset="0"/>
              </a:rPr>
              <a:t>dentifies neighbor 2.3:1 as the next router closest to destination</a:t>
            </a:r>
            <a:endParaRPr lang="en-US" sz="1200" dirty="0">
              <a:latin typeface="Arial" panose="020B0604020202020204" pitchFamily="34" charset="0"/>
              <a:cs typeface="Arial" panose="020B0604020202020204" pitchFamily="34" charset="0"/>
            </a:endParaRPr>
          </a:p>
        </p:txBody>
      </p:sp>
      <p:sp>
        <p:nvSpPr>
          <p:cNvPr id="81" name="TextBox 80"/>
          <p:cNvSpPr txBox="1"/>
          <p:nvPr/>
        </p:nvSpPr>
        <p:spPr>
          <a:xfrm>
            <a:off x="4874774" y="6160161"/>
            <a:ext cx="4381623" cy="276999"/>
          </a:xfrm>
          <a:prstGeom prst="rect">
            <a:avLst/>
          </a:prstGeom>
          <a:noFill/>
        </p:spPr>
        <p:txBody>
          <a:bodyPr wrap="square" rtlCol="0">
            <a:spAutoFit/>
          </a:bodyPr>
          <a:lstStyle/>
          <a:p>
            <a:r>
              <a:rPr lang="en-US" sz="1200" dirty="0" smtClean="0">
                <a:latin typeface="Arial" panose="020B0604020202020204" pitchFamily="34" charset="0"/>
                <a:cs typeface="Arial" panose="020B0604020202020204" pitchFamily="34" charset="0"/>
              </a:rPr>
              <a:t>Sends encapsulated packet to distribution router 2.3:1</a:t>
            </a:r>
            <a:endParaRPr lang="en-US" sz="1200" dirty="0">
              <a:latin typeface="Arial" panose="020B0604020202020204" pitchFamily="34" charset="0"/>
              <a:cs typeface="Arial" panose="020B0604020202020204" pitchFamily="34" charset="0"/>
            </a:endParaRPr>
          </a:p>
        </p:txBody>
      </p:sp>
      <p:sp>
        <p:nvSpPr>
          <p:cNvPr id="82" name="TextBox 81"/>
          <p:cNvSpPr txBox="1"/>
          <p:nvPr/>
        </p:nvSpPr>
        <p:spPr>
          <a:xfrm>
            <a:off x="2110179" y="1748883"/>
            <a:ext cx="3420031" cy="461665"/>
          </a:xfrm>
          <a:prstGeom prst="rect">
            <a:avLst/>
          </a:prstGeom>
          <a:noFill/>
        </p:spPr>
        <p:txBody>
          <a:bodyPr wrap="square" rtlCol="0">
            <a:spAutoFit/>
          </a:bodyPr>
          <a:lstStyle/>
          <a:p>
            <a:r>
              <a:rPr lang="en-US" sz="1200" dirty="0" smtClean="0">
                <a:latin typeface="Arial" panose="020B0604020202020204" pitchFamily="34" charset="0"/>
                <a:cs typeface="Arial" panose="020B0604020202020204" pitchFamily="34" charset="0"/>
              </a:rPr>
              <a:t>Router 2.3:1 identifies 2.3:2 as neighbor closest to destination router 3.3:2:2 and forwards </a:t>
            </a:r>
            <a:endParaRPr lang="en-US" sz="1200" dirty="0">
              <a:latin typeface="Arial" panose="020B0604020202020204" pitchFamily="34" charset="0"/>
              <a:cs typeface="Arial" panose="020B0604020202020204" pitchFamily="34" charset="0"/>
            </a:endParaRPr>
          </a:p>
        </p:txBody>
      </p:sp>
      <p:sp>
        <p:nvSpPr>
          <p:cNvPr id="84" name="TextBox 83"/>
          <p:cNvSpPr txBox="1"/>
          <p:nvPr/>
        </p:nvSpPr>
        <p:spPr>
          <a:xfrm>
            <a:off x="9427545" y="3259858"/>
            <a:ext cx="2523450" cy="461665"/>
          </a:xfrm>
          <a:prstGeom prst="rect">
            <a:avLst/>
          </a:prstGeom>
          <a:noFill/>
        </p:spPr>
        <p:txBody>
          <a:bodyPr wrap="square" rtlCol="0">
            <a:spAutoFit/>
          </a:bodyPr>
          <a:lstStyle/>
          <a:p>
            <a:r>
              <a:rPr lang="en-US" sz="1200" dirty="0" smtClean="0">
                <a:latin typeface="Arial" panose="020B0604020202020204" pitchFamily="34" charset="0"/>
                <a:cs typeface="Arial" panose="020B0604020202020204" pitchFamily="34" charset="0"/>
              </a:rPr>
              <a:t>Router 3.3:2:2 de-encapsulates IP </a:t>
            </a:r>
          </a:p>
          <a:p>
            <a:r>
              <a:rPr lang="en-US" sz="1200" dirty="0" smtClean="0">
                <a:latin typeface="Arial" panose="020B0604020202020204" pitchFamily="34" charset="0"/>
                <a:cs typeface="Arial" panose="020B0604020202020204" pitchFamily="34" charset="0"/>
              </a:rPr>
              <a:t>packet and sends to client 2</a:t>
            </a:r>
            <a:endParaRPr lang="en-US" sz="1200" dirty="0">
              <a:latin typeface="Arial" panose="020B0604020202020204" pitchFamily="34" charset="0"/>
              <a:cs typeface="Arial" panose="020B0604020202020204" pitchFamily="34" charset="0"/>
            </a:endParaRPr>
          </a:p>
        </p:txBody>
      </p:sp>
      <p:cxnSp>
        <p:nvCxnSpPr>
          <p:cNvPr id="85" name="Straight Arrow Connector 84"/>
          <p:cNvCxnSpPr/>
          <p:nvPr/>
        </p:nvCxnSpPr>
        <p:spPr>
          <a:xfrm flipV="1">
            <a:off x="4339879" y="3350803"/>
            <a:ext cx="475387" cy="379745"/>
          </a:xfrm>
          <a:prstGeom prst="straightConnector1">
            <a:avLst/>
          </a:prstGeom>
          <a:ln w="19050">
            <a:solidFill>
              <a:srgbClr val="C00000"/>
            </a:solidFill>
            <a:tailEnd type="triangle"/>
          </a:ln>
        </p:spPr>
        <p:style>
          <a:lnRef idx="1">
            <a:schemeClr val="dk1"/>
          </a:lnRef>
          <a:fillRef idx="0">
            <a:schemeClr val="dk1"/>
          </a:fillRef>
          <a:effectRef idx="0">
            <a:schemeClr val="dk1"/>
          </a:effectRef>
          <a:fontRef idx="minor">
            <a:schemeClr val="tx1"/>
          </a:fontRef>
        </p:style>
      </p:cxnSp>
      <p:cxnSp>
        <p:nvCxnSpPr>
          <p:cNvPr id="87" name="Straight Arrow Connector 86"/>
          <p:cNvCxnSpPr/>
          <p:nvPr/>
        </p:nvCxnSpPr>
        <p:spPr>
          <a:xfrm>
            <a:off x="5339112" y="3265427"/>
            <a:ext cx="1400641" cy="6183"/>
          </a:xfrm>
          <a:prstGeom prst="straightConnector1">
            <a:avLst/>
          </a:prstGeom>
          <a:ln w="19050">
            <a:solidFill>
              <a:srgbClr val="C00000"/>
            </a:solidFill>
            <a:tailEnd type="triangle"/>
          </a:ln>
        </p:spPr>
        <p:style>
          <a:lnRef idx="1">
            <a:schemeClr val="dk1"/>
          </a:lnRef>
          <a:fillRef idx="0">
            <a:schemeClr val="dk1"/>
          </a:fillRef>
          <a:effectRef idx="0">
            <a:schemeClr val="dk1"/>
          </a:effectRef>
          <a:fontRef idx="minor">
            <a:schemeClr val="tx1"/>
          </a:fontRef>
        </p:style>
      </p:cxnSp>
      <p:cxnSp>
        <p:nvCxnSpPr>
          <p:cNvPr id="89" name="Straight Arrow Connector 88"/>
          <p:cNvCxnSpPr/>
          <p:nvPr/>
        </p:nvCxnSpPr>
        <p:spPr>
          <a:xfrm>
            <a:off x="7689573" y="3223844"/>
            <a:ext cx="509420" cy="316963"/>
          </a:xfrm>
          <a:prstGeom prst="straightConnector1">
            <a:avLst/>
          </a:prstGeom>
          <a:ln w="19050">
            <a:solidFill>
              <a:srgbClr val="C00000"/>
            </a:solidFill>
            <a:tailEnd type="triangle"/>
          </a:ln>
        </p:spPr>
        <p:style>
          <a:lnRef idx="1">
            <a:schemeClr val="dk1"/>
          </a:lnRef>
          <a:fillRef idx="0">
            <a:schemeClr val="dk1"/>
          </a:fillRef>
          <a:effectRef idx="0">
            <a:schemeClr val="dk1"/>
          </a:effectRef>
          <a:fontRef idx="minor">
            <a:schemeClr val="tx1"/>
          </a:fontRef>
        </p:style>
      </p:cxnSp>
      <p:cxnSp>
        <p:nvCxnSpPr>
          <p:cNvPr id="91" name="Straight Arrow Connector 90"/>
          <p:cNvCxnSpPr/>
          <p:nvPr/>
        </p:nvCxnSpPr>
        <p:spPr>
          <a:xfrm>
            <a:off x="8555374" y="3913641"/>
            <a:ext cx="904236" cy="433785"/>
          </a:xfrm>
          <a:prstGeom prst="straightConnector1">
            <a:avLst/>
          </a:prstGeom>
          <a:ln w="19050">
            <a:solidFill>
              <a:srgbClr val="C00000"/>
            </a:solidFill>
            <a:tailEnd type="triangle"/>
          </a:ln>
        </p:spPr>
        <p:style>
          <a:lnRef idx="1">
            <a:schemeClr val="dk1"/>
          </a:lnRef>
          <a:fillRef idx="0">
            <a:schemeClr val="dk1"/>
          </a:fillRef>
          <a:effectRef idx="0">
            <a:schemeClr val="dk1"/>
          </a:effectRef>
          <a:fontRef idx="minor">
            <a:schemeClr val="tx1"/>
          </a:fontRef>
        </p:style>
      </p:cxnSp>
      <p:grpSp>
        <p:nvGrpSpPr>
          <p:cNvPr id="99" name="Group 98"/>
          <p:cNvGrpSpPr/>
          <p:nvPr/>
        </p:nvGrpSpPr>
        <p:grpSpPr>
          <a:xfrm>
            <a:off x="4596637" y="5272588"/>
            <a:ext cx="3795137" cy="518218"/>
            <a:chOff x="5241304" y="5928185"/>
            <a:chExt cx="3795137" cy="518218"/>
          </a:xfrm>
        </p:grpSpPr>
        <p:sp>
          <p:nvSpPr>
            <p:cNvPr id="77" name="Rectangle 76"/>
            <p:cNvSpPr/>
            <p:nvPr/>
          </p:nvSpPr>
          <p:spPr>
            <a:xfrm>
              <a:off x="5241304" y="6209526"/>
              <a:ext cx="3795137" cy="2271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latin typeface="Arial" panose="020B0604020202020204" pitchFamily="34" charset="0"/>
                  <a:cs typeface="Arial" panose="020B0604020202020204" pitchFamily="34" charset="0"/>
                </a:rPr>
                <a:t>3.3:1:1     3:3:2:2   10.22.33.11   10.11.22.33    payload</a:t>
              </a:r>
              <a:endParaRPr lang="en-US" sz="1100" dirty="0">
                <a:latin typeface="Arial" panose="020B0604020202020204" pitchFamily="34" charset="0"/>
                <a:cs typeface="Arial" panose="020B0604020202020204" pitchFamily="34" charset="0"/>
              </a:endParaRPr>
            </a:p>
          </p:txBody>
        </p:sp>
        <p:sp>
          <p:nvSpPr>
            <p:cNvPr id="78" name="TextBox 77"/>
            <p:cNvSpPr txBox="1"/>
            <p:nvPr/>
          </p:nvSpPr>
          <p:spPr>
            <a:xfrm>
              <a:off x="5502599" y="5928185"/>
              <a:ext cx="3031968" cy="276999"/>
            </a:xfrm>
            <a:prstGeom prst="rect">
              <a:avLst/>
            </a:prstGeom>
            <a:noFill/>
          </p:spPr>
          <p:txBody>
            <a:bodyPr wrap="square" rtlCol="0">
              <a:spAutoFit/>
            </a:bodyPr>
            <a:lstStyle/>
            <a:p>
              <a:r>
                <a:rPr lang="en-US" sz="1200" dirty="0" smtClean="0">
                  <a:latin typeface="Arial" panose="020B0604020202020204" pitchFamily="34" charset="0"/>
                  <a:cs typeface="Arial" panose="020B0604020202020204" pitchFamily="34" charset="0"/>
                </a:rPr>
                <a:t>Encapsulates IP packet in EIBP header -</a:t>
              </a:r>
              <a:endParaRPr lang="en-US" sz="1200" dirty="0">
                <a:latin typeface="Arial" panose="020B0604020202020204" pitchFamily="34" charset="0"/>
                <a:cs typeface="Arial" panose="020B0604020202020204" pitchFamily="34" charset="0"/>
              </a:endParaRPr>
            </a:p>
          </p:txBody>
        </p:sp>
        <p:cxnSp>
          <p:nvCxnSpPr>
            <p:cNvPr id="94" name="Straight Connector 93"/>
            <p:cNvCxnSpPr/>
            <p:nvPr/>
          </p:nvCxnSpPr>
          <p:spPr>
            <a:xfrm>
              <a:off x="5901767" y="6209526"/>
              <a:ext cx="0" cy="23687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6507324" y="6209526"/>
              <a:ext cx="0" cy="23687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7347922" y="6199793"/>
              <a:ext cx="0" cy="23687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8230480" y="6209526"/>
              <a:ext cx="0" cy="23687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00" name="TextBox 99"/>
          <p:cNvSpPr txBox="1"/>
          <p:nvPr/>
        </p:nvSpPr>
        <p:spPr>
          <a:xfrm>
            <a:off x="7689573" y="580891"/>
            <a:ext cx="2822756" cy="307777"/>
          </a:xfrm>
          <a:prstGeom prst="rect">
            <a:avLst/>
          </a:prstGeom>
          <a:noFill/>
        </p:spPr>
        <p:txBody>
          <a:bodyPr wrap="square" rtlCol="0">
            <a:spAutoFit/>
          </a:bodyPr>
          <a:lstStyle/>
          <a:p>
            <a:pPr algn="ctr"/>
            <a:r>
              <a:rPr lang="en-US" sz="1400" b="1" dirty="0" smtClean="0">
                <a:solidFill>
                  <a:schemeClr val="tx1">
                    <a:lumMod val="65000"/>
                    <a:lumOff val="35000"/>
                  </a:schemeClr>
                </a:solidFill>
                <a:latin typeface="Arial" panose="020B0604020202020204" pitchFamily="34" charset="0"/>
                <a:cs typeface="Arial" panose="020B0604020202020204" pitchFamily="34" charset="0"/>
              </a:rPr>
              <a:t>(ANIMATED SLIDE)</a:t>
            </a:r>
            <a:endParaRPr lang="en-US" sz="14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8" name="TextBox 87"/>
          <p:cNvSpPr txBox="1"/>
          <p:nvPr/>
        </p:nvSpPr>
        <p:spPr>
          <a:xfrm>
            <a:off x="2708615" y="1181632"/>
            <a:ext cx="7357730" cy="369332"/>
          </a:xfrm>
          <a:prstGeom prst="rect">
            <a:avLst/>
          </a:prstGeom>
          <a:noFill/>
        </p:spPr>
        <p:txBody>
          <a:bodyPr wrap="square" rtlCol="0">
            <a:spAutoFit/>
          </a:bodyPr>
          <a:lstStyle/>
          <a:p>
            <a:r>
              <a:rPr lang="en-US" dirty="0" smtClean="0">
                <a:cs typeface="Times New Roman" panose="02020603050405020304" pitchFamily="18" charset="0"/>
              </a:rPr>
              <a:t>Knowledge of edge router labels and networks they connect</a:t>
            </a:r>
            <a:endParaRPr lang="en-US" dirty="0">
              <a:cs typeface="Times New Roman" panose="02020603050405020304" pitchFamily="18" charset="0"/>
            </a:endParaRPr>
          </a:p>
        </p:txBody>
      </p:sp>
    </p:spTree>
    <p:extLst>
      <p:ext uri="{BB962C8B-B14F-4D97-AF65-F5344CB8AC3E}">
        <p14:creationId xmlns:p14="http://schemas.microsoft.com/office/powerpoint/2010/main" val="1028421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5"/>
                                        </p:tgtEl>
                                        <p:attrNameLst>
                                          <p:attrName>style.visibility</p:attrName>
                                        </p:attrNameLst>
                                      </p:cBhvr>
                                      <p:to>
                                        <p:strVal val="visible"/>
                                      </p:to>
                                    </p:set>
                                    <p:animEffect transition="in" filter="fade">
                                      <p:cBhvr>
                                        <p:cTn id="17" dur="500"/>
                                        <p:tgtEl>
                                          <p:spTgt spid="7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6"/>
                                        </p:tgtEl>
                                        <p:attrNameLst>
                                          <p:attrName>style.visibility</p:attrName>
                                        </p:attrNameLst>
                                      </p:cBhvr>
                                      <p:to>
                                        <p:strVal val="visible"/>
                                      </p:to>
                                    </p:set>
                                    <p:animEffect transition="in" filter="fade">
                                      <p:cBhvr>
                                        <p:cTn id="22" dur="500"/>
                                        <p:tgtEl>
                                          <p:spTgt spid="7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9"/>
                                        </p:tgtEl>
                                        <p:attrNameLst>
                                          <p:attrName>style.visibility</p:attrName>
                                        </p:attrNameLst>
                                      </p:cBhvr>
                                      <p:to>
                                        <p:strVal val="visible"/>
                                      </p:to>
                                    </p:set>
                                    <p:animEffect transition="in" filter="fade">
                                      <p:cBhvr>
                                        <p:cTn id="27" dur="500"/>
                                        <p:tgtEl>
                                          <p:spTgt spid="9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0"/>
                                        </p:tgtEl>
                                        <p:attrNameLst>
                                          <p:attrName>style.visibility</p:attrName>
                                        </p:attrNameLst>
                                      </p:cBhvr>
                                      <p:to>
                                        <p:strVal val="visible"/>
                                      </p:to>
                                    </p:set>
                                    <p:animEffect transition="in" filter="fade">
                                      <p:cBhvr>
                                        <p:cTn id="32" dur="500"/>
                                        <p:tgtEl>
                                          <p:spTgt spid="8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1"/>
                                        </p:tgtEl>
                                        <p:attrNameLst>
                                          <p:attrName>style.visibility</p:attrName>
                                        </p:attrNameLst>
                                      </p:cBhvr>
                                      <p:to>
                                        <p:strVal val="visible"/>
                                      </p:to>
                                    </p:set>
                                    <p:animEffect transition="in" filter="fade">
                                      <p:cBhvr>
                                        <p:cTn id="37" dur="500"/>
                                        <p:tgtEl>
                                          <p:spTgt spid="81"/>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85"/>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82"/>
                                        </p:tgtEl>
                                        <p:attrNameLst>
                                          <p:attrName>style.visibility</p:attrName>
                                        </p:attrNameLst>
                                      </p:cBhvr>
                                      <p:to>
                                        <p:strVal val="visible"/>
                                      </p:to>
                                    </p:set>
                                    <p:animEffect transition="in" filter="fade">
                                      <p:cBhvr>
                                        <p:cTn id="46" dur="500"/>
                                        <p:tgtEl>
                                          <p:spTgt spid="82"/>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8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79"/>
                                        </p:tgtEl>
                                        <p:attrNameLst>
                                          <p:attrName>style.visibility</p:attrName>
                                        </p:attrNameLst>
                                      </p:cBhvr>
                                      <p:to>
                                        <p:strVal val="visible"/>
                                      </p:to>
                                    </p:set>
                                    <p:animEffect transition="in" filter="fade">
                                      <p:cBhvr>
                                        <p:cTn id="55" dur="500"/>
                                        <p:tgtEl>
                                          <p:spTgt spid="79"/>
                                        </p:tgtEl>
                                      </p:cBhvr>
                                    </p:animEffec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nodeType="clickEffect">
                                  <p:stCondLst>
                                    <p:cond delay="0"/>
                                  </p:stCondLst>
                                  <p:childTnLst>
                                    <p:set>
                                      <p:cBhvr>
                                        <p:cTn id="59" dur="1" fill="hold">
                                          <p:stCondLst>
                                            <p:cond delay="0"/>
                                          </p:stCondLst>
                                        </p:cTn>
                                        <p:tgtEl>
                                          <p:spTgt spid="89"/>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84"/>
                                        </p:tgtEl>
                                        <p:attrNameLst>
                                          <p:attrName>style.visibility</p:attrName>
                                        </p:attrNameLst>
                                      </p:cBhvr>
                                      <p:to>
                                        <p:strVal val="visible"/>
                                      </p:to>
                                    </p:set>
                                    <p:animEffect transition="in" filter="fade">
                                      <p:cBhvr>
                                        <p:cTn id="64" dur="500"/>
                                        <p:tgtEl>
                                          <p:spTgt spid="84"/>
                                        </p:tgtEl>
                                      </p:cBhvr>
                                    </p:animEffec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5" grpId="0"/>
      <p:bldP spid="76" grpId="0"/>
      <p:bldP spid="79" grpId="0"/>
      <p:bldP spid="80" grpId="0"/>
      <p:bldP spid="81" grpId="0"/>
      <p:bldP spid="82" grpId="0"/>
      <p:bldP spid="8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6200" y="495522"/>
            <a:ext cx="9381695" cy="833215"/>
          </a:xfrm>
        </p:spPr>
        <p:txBody>
          <a:bodyPr>
            <a:normAutofit/>
          </a:bodyPr>
          <a:lstStyle/>
          <a:p>
            <a:r>
              <a:rPr lang="en-US" dirty="0" smtClean="0">
                <a:latin typeface="Arial" panose="020B0604020202020204" pitchFamily="34" charset="0"/>
                <a:cs typeface="Arial" panose="020B0604020202020204" pitchFamily="34" charset="0"/>
              </a:rPr>
              <a:t>Flow Chart  to Route with EIBP</a:t>
            </a:r>
            <a:endParaRPr lang="en-US"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fld id="{67F8C756-06D5-834B-B633-9C31D5ABB125}" type="datetime1">
              <a:rPr lang="en-US" smtClean="0"/>
              <a:t>10/14/2020</a:t>
            </a:fld>
            <a:endParaRPr lang="en-US"/>
          </a:p>
        </p:txBody>
      </p:sp>
      <p:sp>
        <p:nvSpPr>
          <p:cNvPr id="5" name="Slide Number Placeholder 4"/>
          <p:cNvSpPr>
            <a:spLocks noGrp="1"/>
          </p:cNvSpPr>
          <p:nvPr>
            <p:ph type="sldNum" sz="quarter" idx="12"/>
          </p:nvPr>
        </p:nvSpPr>
        <p:spPr/>
        <p:txBody>
          <a:bodyPr/>
          <a:lstStyle/>
          <a:p>
            <a:fld id="{BBB1119D-FF0F-D548-9658-960D385AC394}" type="slidenum">
              <a:rPr lang="en-US" smtClean="0"/>
              <a:t>14</a:t>
            </a:fld>
            <a:endParaRPr lang="en-US" dirty="0"/>
          </a:p>
        </p:txBody>
      </p:sp>
      <p:pic>
        <p:nvPicPr>
          <p:cNvPr id="6" name="Content Placeholder 5"/>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981200" y="1552575"/>
            <a:ext cx="9801225" cy="4743450"/>
          </a:xfrm>
          <a:prstGeom prst="rect">
            <a:avLst/>
          </a:prstGeom>
        </p:spPr>
      </p:pic>
      <p:sp>
        <p:nvSpPr>
          <p:cNvPr id="7" name="Right Arrow 6"/>
          <p:cNvSpPr/>
          <p:nvPr/>
        </p:nvSpPr>
        <p:spPr>
          <a:xfrm>
            <a:off x="3000375" y="2438400"/>
            <a:ext cx="419100" cy="95250"/>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4362450" y="3181350"/>
            <a:ext cx="419100" cy="95250"/>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own Arrow 8"/>
          <p:cNvSpPr/>
          <p:nvPr/>
        </p:nvSpPr>
        <p:spPr>
          <a:xfrm>
            <a:off x="3609975" y="2438400"/>
            <a:ext cx="142875" cy="333375"/>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9"/>
          <p:cNvSpPr/>
          <p:nvPr/>
        </p:nvSpPr>
        <p:spPr>
          <a:xfrm>
            <a:off x="5534025" y="3228975"/>
            <a:ext cx="142875" cy="333375"/>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a:off x="5743575" y="3924300"/>
            <a:ext cx="142875" cy="2009775"/>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a:off x="7019925" y="3228975"/>
            <a:ext cx="142875" cy="304800"/>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7162800" y="3876674"/>
            <a:ext cx="419100" cy="104776"/>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own Arrow 13"/>
          <p:cNvSpPr/>
          <p:nvPr/>
        </p:nvSpPr>
        <p:spPr>
          <a:xfrm>
            <a:off x="8691562" y="3981450"/>
            <a:ext cx="142875" cy="333375"/>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wn Arrow 14"/>
          <p:cNvSpPr/>
          <p:nvPr/>
        </p:nvSpPr>
        <p:spPr>
          <a:xfrm>
            <a:off x="8634412" y="4762499"/>
            <a:ext cx="142875" cy="333375"/>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wn Arrow 15"/>
          <p:cNvSpPr/>
          <p:nvPr/>
        </p:nvSpPr>
        <p:spPr>
          <a:xfrm>
            <a:off x="9086850" y="3228975"/>
            <a:ext cx="142875" cy="333375"/>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own Arrow 16"/>
          <p:cNvSpPr/>
          <p:nvPr/>
        </p:nvSpPr>
        <p:spPr>
          <a:xfrm>
            <a:off x="9120187" y="3971925"/>
            <a:ext cx="142875" cy="333375"/>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own Arrow 17"/>
          <p:cNvSpPr/>
          <p:nvPr/>
        </p:nvSpPr>
        <p:spPr>
          <a:xfrm>
            <a:off x="9229725" y="5553075"/>
            <a:ext cx="142875" cy="295275"/>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Left-Right Arrow 19"/>
          <p:cNvSpPr/>
          <p:nvPr/>
        </p:nvSpPr>
        <p:spPr>
          <a:xfrm>
            <a:off x="2126200" y="6296025"/>
            <a:ext cx="3760250" cy="32385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From 3.3:1:1 to 2.3:1</a:t>
            </a:r>
            <a:endParaRPr lang="en-US" sz="1600" dirty="0"/>
          </a:p>
        </p:txBody>
      </p:sp>
      <p:sp>
        <p:nvSpPr>
          <p:cNvPr id="21" name="Left-Right Arrow 20"/>
          <p:cNvSpPr/>
          <p:nvPr/>
        </p:nvSpPr>
        <p:spPr>
          <a:xfrm>
            <a:off x="6155275" y="6324600"/>
            <a:ext cx="2679162" cy="32385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From 2.3:1 to 2.3:2</a:t>
            </a:r>
            <a:endParaRPr lang="en-US" sz="1600" dirty="0"/>
          </a:p>
        </p:txBody>
      </p:sp>
      <p:sp>
        <p:nvSpPr>
          <p:cNvPr id="22" name="Left-Right Arrow 21"/>
          <p:cNvSpPr/>
          <p:nvPr/>
        </p:nvSpPr>
        <p:spPr>
          <a:xfrm>
            <a:off x="8965150" y="6296025"/>
            <a:ext cx="2817275" cy="32385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From 2.3:1 to 3.3:2:2</a:t>
            </a:r>
            <a:endParaRPr lang="en-US" sz="1600" dirty="0"/>
          </a:p>
        </p:txBody>
      </p:sp>
      <p:sp>
        <p:nvSpPr>
          <p:cNvPr id="23" name="Down Arrow 22"/>
          <p:cNvSpPr/>
          <p:nvPr/>
        </p:nvSpPr>
        <p:spPr>
          <a:xfrm>
            <a:off x="9086850" y="4752975"/>
            <a:ext cx="142875" cy="333375"/>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ight Arrow 23"/>
          <p:cNvSpPr/>
          <p:nvPr/>
        </p:nvSpPr>
        <p:spPr>
          <a:xfrm>
            <a:off x="4251593" y="1276239"/>
            <a:ext cx="419100" cy="63574"/>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4670693" y="1130855"/>
            <a:ext cx="5648325"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Decision path followed in previous example </a:t>
            </a:r>
            <a:endParaRPr lang="en-US" dirty="0">
              <a:latin typeface="Times New Roman" panose="02020603050405020304" pitchFamily="18" charset="0"/>
              <a:cs typeface="Times New Roman" panose="02020603050405020304" pitchFamily="18" charset="0"/>
            </a:endParaRPr>
          </a:p>
        </p:txBody>
      </p:sp>
      <p:sp>
        <p:nvSpPr>
          <p:cNvPr id="3" name="TextBox 2"/>
          <p:cNvSpPr txBox="1"/>
          <p:nvPr/>
        </p:nvSpPr>
        <p:spPr>
          <a:xfrm>
            <a:off x="5316279" y="1467444"/>
            <a:ext cx="5911702" cy="1077218"/>
          </a:xfrm>
          <a:prstGeom prst="rect">
            <a:avLst/>
          </a:prstGeom>
          <a:solidFill>
            <a:schemeClr val="bg1"/>
          </a:solidFill>
        </p:spPr>
        <p:txBody>
          <a:bodyPr wrap="square" rtlCol="0">
            <a:spAutoFit/>
          </a:bodyPr>
          <a:lstStyle/>
          <a:p>
            <a:r>
              <a:rPr lang="en-US" sz="1600" dirty="0" smtClean="0">
                <a:latin typeface="Times New Roman" panose="02020603050405020304" pitchFamily="18" charset="0"/>
                <a:cs typeface="Times New Roman" panose="02020603050405020304" pitchFamily="18" charset="0"/>
              </a:rPr>
              <a:t>Compare with destination address with my addresses and my neighbor addresses</a:t>
            </a:r>
          </a:p>
          <a:p>
            <a:r>
              <a:rPr lang="en-US" sz="1600" dirty="0" smtClean="0">
                <a:latin typeface="Times New Roman" panose="02020603050405020304" pitchFamily="18" charset="0"/>
                <a:cs typeface="Times New Roman" panose="02020603050405020304" pitchFamily="18" charset="0"/>
              </a:rPr>
              <a:t>Forward to the address closest to destination address</a:t>
            </a:r>
          </a:p>
          <a:p>
            <a:r>
              <a:rPr lang="en-US" sz="1600" dirty="0" smtClean="0">
                <a:latin typeface="Times New Roman" panose="02020603050405020304" pitchFamily="18" charset="0"/>
                <a:cs typeface="Times New Roman" panose="02020603050405020304" pitchFamily="18" charset="0"/>
              </a:rPr>
              <a:t>Else send to my parent </a:t>
            </a: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44881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5817" y="409252"/>
            <a:ext cx="8928936" cy="831742"/>
          </a:xfrm>
        </p:spPr>
        <p:txBody>
          <a:bodyPr>
            <a:normAutofit/>
          </a:bodyPr>
          <a:lstStyle/>
          <a:p>
            <a:pPr algn="ctr"/>
            <a:r>
              <a:rPr lang="en-US" dirty="0" smtClean="0"/>
              <a:t>EIBP Implementation</a:t>
            </a:r>
            <a:endParaRPr lang="en-US" dirty="0"/>
          </a:p>
        </p:txBody>
      </p:sp>
      <p:sp>
        <p:nvSpPr>
          <p:cNvPr id="3" name="Content Placeholder 2"/>
          <p:cNvSpPr>
            <a:spLocks noGrp="1"/>
          </p:cNvSpPr>
          <p:nvPr>
            <p:ph idx="1"/>
          </p:nvPr>
        </p:nvSpPr>
        <p:spPr>
          <a:xfrm>
            <a:off x="1716437" y="1622085"/>
            <a:ext cx="9342087" cy="4421789"/>
          </a:xfrm>
        </p:spPr>
        <p:txBody>
          <a:bodyPr/>
          <a:lstStyle/>
          <a:p>
            <a:r>
              <a:rPr lang="en-US" dirty="0" smtClean="0"/>
              <a:t>EIBP messages carried in Ethernet frames - uses an unused type value in the protocol type field </a:t>
            </a:r>
          </a:p>
          <a:p>
            <a:pPr lvl="1"/>
            <a:r>
              <a:rPr lang="en-US" dirty="0" smtClean="0"/>
              <a:t>Captured on arrival at the sockets by EIBP </a:t>
            </a:r>
          </a:p>
          <a:p>
            <a:r>
              <a:rPr lang="en-US" dirty="0" smtClean="0"/>
              <a:t>Hello Message – variable addresses- only if addresses change</a:t>
            </a:r>
          </a:p>
          <a:p>
            <a:endParaRPr lang="en-US" dirty="0"/>
          </a:p>
          <a:p>
            <a:endParaRPr lang="en-US" dirty="0" smtClean="0"/>
          </a:p>
          <a:p>
            <a:r>
              <a:rPr lang="en-US" dirty="0" smtClean="0"/>
              <a:t>Encapsulation of IP Packet</a:t>
            </a:r>
          </a:p>
          <a:p>
            <a:endParaRPr lang="en-US" dirty="0" smtClean="0"/>
          </a:p>
          <a:p>
            <a:endParaRPr lang="en-US" dirty="0"/>
          </a:p>
          <a:p>
            <a:r>
              <a:rPr lang="en-US" dirty="0" smtClean="0"/>
              <a:t>Join Request Message – lower tiers send to upper tiers </a:t>
            </a:r>
          </a:p>
          <a:p>
            <a:endParaRPr lang="en-US" dirty="0"/>
          </a:p>
          <a:p>
            <a:endParaRPr lang="en-US" dirty="0" smtClean="0"/>
          </a:p>
          <a:p>
            <a:endParaRPr lang="en-US" dirty="0" smtClean="0"/>
          </a:p>
          <a:p>
            <a:endParaRPr lang="en-US" dirty="0" smtClean="0"/>
          </a:p>
          <a:p>
            <a:pPr marL="0" indent="0">
              <a:buNone/>
            </a:pPr>
            <a:endParaRPr lang="en-US" dirty="0"/>
          </a:p>
        </p:txBody>
      </p:sp>
      <p:sp>
        <p:nvSpPr>
          <p:cNvPr id="4" name="Date Placeholder 3"/>
          <p:cNvSpPr>
            <a:spLocks noGrp="1"/>
          </p:cNvSpPr>
          <p:nvPr>
            <p:ph type="dt" sz="half" idx="10"/>
          </p:nvPr>
        </p:nvSpPr>
        <p:spPr/>
        <p:txBody>
          <a:bodyPr/>
          <a:lstStyle/>
          <a:p>
            <a:fld id="{67F8C756-06D5-834B-B633-9C31D5ABB125}" type="datetime1">
              <a:rPr lang="en-US" sz="800" smtClean="0"/>
              <a:t>10/14/2020</a:t>
            </a:fld>
            <a:endParaRPr lang="en-US" sz="800"/>
          </a:p>
        </p:txBody>
      </p:sp>
      <p:sp>
        <p:nvSpPr>
          <p:cNvPr id="5" name="Slide Number Placeholder 4"/>
          <p:cNvSpPr>
            <a:spLocks noGrp="1"/>
          </p:cNvSpPr>
          <p:nvPr>
            <p:ph type="sldNum" sz="quarter" idx="12"/>
          </p:nvPr>
        </p:nvSpPr>
        <p:spPr/>
        <p:txBody>
          <a:bodyPr/>
          <a:lstStyle/>
          <a:p>
            <a:fld id="{BBB1119D-FF0F-D548-9658-960D385AC394}" type="slidenum">
              <a:rPr lang="en-US" smtClean="0"/>
              <a:t>15</a:t>
            </a:fld>
            <a:endParaRPr lang="en-US" dirty="0"/>
          </a:p>
        </p:txBody>
      </p:sp>
      <p:grpSp>
        <p:nvGrpSpPr>
          <p:cNvPr id="23" name="Group 22"/>
          <p:cNvGrpSpPr/>
          <p:nvPr/>
        </p:nvGrpSpPr>
        <p:grpSpPr>
          <a:xfrm>
            <a:off x="1579025" y="3194303"/>
            <a:ext cx="8173806" cy="574889"/>
            <a:chOff x="1185621" y="2859436"/>
            <a:chExt cx="8173806" cy="574889"/>
          </a:xfrm>
        </p:grpSpPr>
        <p:sp>
          <p:nvSpPr>
            <p:cNvPr id="6" name="Rectangle 5"/>
            <p:cNvSpPr/>
            <p:nvPr/>
          </p:nvSpPr>
          <p:spPr>
            <a:xfrm>
              <a:off x="1185621" y="2859437"/>
              <a:ext cx="1061634" cy="5579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smtClean="0"/>
                <a:t>Msg</a:t>
              </a:r>
              <a:r>
                <a:rPr lang="en-US" sz="1600" dirty="0" smtClean="0"/>
                <a:t> Code</a:t>
              </a:r>
              <a:endParaRPr lang="en-US" sz="1600" dirty="0"/>
            </a:p>
          </p:txBody>
        </p:sp>
        <p:sp>
          <p:nvSpPr>
            <p:cNvPr id="7" name="Rectangle 6"/>
            <p:cNvSpPr/>
            <p:nvPr/>
          </p:nvSpPr>
          <p:spPr>
            <a:xfrm>
              <a:off x="2247254" y="2859437"/>
              <a:ext cx="1278609" cy="5579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Number of Addresses</a:t>
              </a:r>
              <a:endParaRPr lang="en-US" sz="1600" dirty="0"/>
            </a:p>
          </p:txBody>
        </p:sp>
        <p:sp>
          <p:nvSpPr>
            <p:cNvPr id="8" name="Rectangle 7"/>
            <p:cNvSpPr/>
            <p:nvPr/>
          </p:nvSpPr>
          <p:spPr>
            <a:xfrm>
              <a:off x="3525863" y="2859437"/>
              <a:ext cx="1278609" cy="5579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Length of Address 1</a:t>
              </a:r>
              <a:endParaRPr lang="en-US" sz="1600" dirty="0"/>
            </a:p>
          </p:txBody>
        </p:sp>
        <p:sp>
          <p:nvSpPr>
            <p:cNvPr id="9" name="Rectangle 8"/>
            <p:cNvSpPr/>
            <p:nvPr/>
          </p:nvSpPr>
          <p:spPr>
            <a:xfrm>
              <a:off x="4804471" y="2859436"/>
              <a:ext cx="1278609" cy="5579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Address 1</a:t>
              </a:r>
              <a:endParaRPr lang="en-US" sz="1600" dirty="0"/>
            </a:p>
          </p:txBody>
        </p:sp>
        <p:sp>
          <p:nvSpPr>
            <p:cNvPr id="10" name="Rectangle 9"/>
            <p:cNvSpPr/>
            <p:nvPr/>
          </p:nvSpPr>
          <p:spPr>
            <a:xfrm>
              <a:off x="6787228" y="2872352"/>
              <a:ext cx="1278609" cy="5579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Length of Address n</a:t>
              </a:r>
              <a:endParaRPr lang="en-US" sz="1600" dirty="0"/>
            </a:p>
          </p:txBody>
        </p:sp>
        <p:sp>
          <p:nvSpPr>
            <p:cNvPr id="11" name="Rectangle 10"/>
            <p:cNvSpPr/>
            <p:nvPr/>
          </p:nvSpPr>
          <p:spPr>
            <a:xfrm>
              <a:off x="8080818" y="2876386"/>
              <a:ext cx="1278609" cy="5579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Address n</a:t>
              </a:r>
              <a:endParaRPr lang="en-US" sz="1600" dirty="0"/>
            </a:p>
          </p:txBody>
        </p:sp>
        <p:cxnSp>
          <p:nvCxnSpPr>
            <p:cNvPr id="13" name="Straight Connector 12"/>
            <p:cNvCxnSpPr/>
            <p:nvPr/>
          </p:nvCxnSpPr>
          <p:spPr>
            <a:xfrm>
              <a:off x="6207071" y="3151321"/>
              <a:ext cx="441702" cy="0"/>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1546180" y="4332804"/>
            <a:ext cx="9297399" cy="572570"/>
            <a:chOff x="1546180" y="4051090"/>
            <a:chExt cx="9297399" cy="572570"/>
          </a:xfrm>
        </p:grpSpPr>
        <p:sp>
          <p:nvSpPr>
            <p:cNvPr id="14" name="Rectangle 13"/>
            <p:cNvSpPr/>
            <p:nvPr/>
          </p:nvSpPr>
          <p:spPr>
            <a:xfrm>
              <a:off x="1546180" y="4051090"/>
              <a:ext cx="1061634" cy="5579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smtClean="0"/>
                <a:t>Msg</a:t>
              </a:r>
              <a:r>
                <a:rPr lang="en-US" sz="1600" dirty="0" smtClean="0"/>
                <a:t> Code</a:t>
              </a:r>
              <a:endParaRPr lang="en-US" sz="1600" dirty="0"/>
            </a:p>
          </p:txBody>
        </p:sp>
        <p:sp>
          <p:nvSpPr>
            <p:cNvPr id="16" name="Rectangle 15"/>
            <p:cNvSpPr/>
            <p:nvPr/>
          </p:nvSpPr>
          <p:spPr>
            <a:xfrm>
              <a:off x="2640658" y="4065721"/>
              <a:ext cx="3504961" cy="5579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Destination </a:t>
              </a:r>
              <a:r>
                <a:rPr lang="en-US" sz="1600" dirty="0"/>
                <a:t>S</a:t>
              </a:r>
              <a:r>
                <a:rPr lang="en-US" sz="1600" dirty="0" smtClean="0"/>
                <a:t>tructured Address</a:t>
              </a:r>
              <a:endParaRPr lang="en-US" sz="1600" dirty="0"/>
            </a:p>
          </p:txBody>
        </p:sp>
        <p:sp>
          <p:nvSpPr>
            <p:cNvPr id="18" name="Rectangle 17"/>
            <p:cNvSpPr/>
            <p:nvPr/>
          </p:nvSpPr>
          <p:spPr>
            <a:xfrm>
              <a:off x="6145619" y="4065721"/>
              <a:ext cx="2885175" cy="5579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Source Structured Address </a:t>
              </a:r>
              <a:endParaRPr lang="en-US" sz="1600" dirty="0"/>
            </a:p>
          </p:txBody>
        </p:sp>
        <p:sp>
          <p:nvSpPr>
            <p:cNvPr id="19" name="Rectangle 18"/>
            <p:cNvSpPr/>
            <p:nvPr/>
          </p:nvSpPr>
          <p:spPr>
            <a:xfrm>
              <a:off x="9030794" y="4065721"/>
              <a:ext cx="1812785" cy="557939"/>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bg1"/>
                  </a:solidFill>
                </a:rPr>
                <a:t>IP PACKET</a:t>
              </a:r>
              <a:endParaRPr lang="en-US" sz="1600" dirty="0">
                <a:solidFill>
                  <a:schemeClr val="bg1"/>
                </a:solidFill>
              </a:endParaRPr>
            </a:p>
          </p:txBody>
        </p:sp>
      </p:grpSp>
      <p:grpSp>
        <p:nvGrpSpPr>
          <p:cNvPr id="12" name="Group 11"/>
          <p:cNvGrpSpPr/>
          <p:nvPr/>
        </p:nvGrpSpPr>
        <p:grpSpPr>
          <a:xfrm>
            <a:off x="2517831" y="5485935"/>
            <a:ext cx="2138766" cy="557939"/>
            <a:chOff x="1193886" y="5282334"/>
            <a:chExt cx="2138766" cy="557939"/>
          </a:xfrm>
        </p:grpSpPr>
        <p:sp>
          <p:nvSpPr>
            <p:cNvPr id="20" name="Rectangle 19"/>
            <p:cNvSpPr/>
            <p:nvPr/>
          </p:nvSpPr>
          <p:spPr>
            <a:xfrm>
              <a:off x="1193886" y="5282334"/>
              <a:ext cx="1061634" cy="5579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smtClean="0"/>
                <a:t>Msg</a:t>
              </a:r>
              <a:r>
                <a:rPr lang="en-US" sz="1600" dirty="0" smtClean="0"/>
                <a:t> Code</a:t>
              </a:r>
              <a:endParaRPr lang="en-US" sz="1600" dirty="0"/>
            </a:p>
          </p:txBody>
        </p:sp>
        <p:sp>
          <p:nvSpPr>
            <p:cNvPr id="21" name="Rectangle 20"/>
            <p:cNvSpPr/>
            <p:nvPr/>
          </p:nvSpPr>
          <p:spPr>
            <a:xfrm>
              <a:off x="2271018" y="5282334"/>
              <a:ext cx="1061634" cy="5579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Tier Value</a:t>
              </a:r>
              <a:endParaRPr lang="en-US" sz="1600" dirty="0"/>
            </a:p>
          </p:txBody>
        </p:sp>
      </p:grpSp>
      <p:sp>
        <p:nvSpPr>
          <p:cNvPr id="24" name="TextBox 23"/>
          <p:cNvSpPr txBox="1"/>
          <p:nvPr/>
        </p:nvSpPr>
        <p:spPr>
          <a:xfrm>
            <a:off x="2708615" y="1181632"/>
            <a:ext cx="7357730" cy="369332"/>
          </a:xfrm>
          <a:prstGeom prst="rect">
            <a:avLst/>
          </a:prstGeom>
          <a:noFill/>
        </p:spPr>
        <p:txBody>
          <a:bodyPr wrap="square" rtlCol="0">
            <a:spAutoFit/>
          </a:bodyPr>
          <a:lstStyle/>
          <a:p>
            <a:r>
              <a:rPr lang="en-US" dirty="0" smtClean="0">
                <a:cs typeface="Times New Roman" panose="02020603050405020304" pitchFamily="18" charset="0"/>
              </a:rPr>
              <a:t>Knowledge of edge router labels and networks they connect</a:t>
            </a:r>
            <a:endParaRPr lang="en-US" dirty="0">
              <a:cs typeface="Times New Roman" panose="02020603050405020304" pitchFamily="18" charset="0"/>
            </a:endParaRPr>
          </a:p>
        </p:txBody>
      </p:sp>
    </p:spTree>
    <p:extLst>
      <p:ext uri="{BB962C8B-B14F-4D97-AF65-F5344CB8AC3E}">
        <p14:creationId xmlns:p14="http://schemas.microsoft.com/office/powerpoint/2010/main" val="23899330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3775" y="462761"/>
            <a:ext cx="9603275" cy="1049235"/>
          </a:xfrm>
        </p:spPr>
        <p:txBody>
          <a:bodyPr/>
          <a:lstStyle/>
          <a:p>
            <a:r>
              <a:rPr lang="en-US" dirty="0" smtClean="0">
                <a:latin typeface="Arial" panose="020B0604020202020204" pitchFamily="34" charset="0"/>
                <a:cs typeface="Arial" panose="020B0604020202020204" pitchFamily="34" charset="0"/>
              </a:rPr>
              <a:t>Bypass Protocol Implementation</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167509" y="1672400"/>
            <a:ext cx="9567672" cy="3867163"/>
          </a:xfrm>
        </p:spPr>
        <p:txBody>
          <a:bodyPr>
            <a:noAutofit/>
          </a:bodyPr>
          <a:lstStyle/>
          <a:p>
            <a:r>
              <a:rPr lang="en-US" sz="2400" i="1" dirty="0" smtClean="0">
                <a:solidFill>
                  <a:schemeClr val="tx1"/>
                </a:solidFill>
                <a:cs typeface="Arial" panose="020B0604020202020204" pitchFamily="34" charset="0"/>
              </a:rPr>
              <a:t>Implemented as </a:t>
            </a:r>
            <a:r>
              <a:rPr lang="en-US" sz="2400" i="1" dirty="0">
                <a:solidFill>
                  <a:schemeClr val="tx1"/>
                </a:solidFill>
                <a:cs typeface="Arial" panose="020B0604020202020204" pitchFamily="34" charset="0"/>
              </a:rPr>
              <a:t>a </a:t>
            </a:r>
            <a:r>
              <a:rPr lang="en-US" sz="2400" i="1" dirty="0" smtClean="0">
                <a:solidFill>
                  <a:schemeClr val="tx1"/>
                </a:solidFill>
                <a:cs typeface="Arial" panose="020B0604020202020204" pitchFamily="34" charset="0"/>
              </a:rPr>
              <a:t>software that operates below </a:t>
            </a:r>
            <a:r>
              <a:rPr lang="en-US" sz="2400" i="1" dirty="0">
                <a:solidFill>
                  <a:schemeClr val="tx1"/>
                </a:solidFill>
                <a:cs typeface="Arial" panose="020B0604020202020204" pitchFamily="34" charset="0"/>
              </a:rPr>
              <a:t>the Internet Protocol </a:t>
            </a:r>
            <a:endParaRPr lang="en-US" sz="2400" i="1" dirty="0" smtClean="0">
              <a:solidFill>
                <a:schemeClr val="tx1"/>
              </a:solidFill>
              <a:cs typeface="Arial" panose="020B0604020202020204" pitchFamily="34" charset="0"/>
            </a:endParaRPr>
          </a:p>
          <a:p>
            <a:pPr lvl="1"/>
            <a:r>
              <a:rPr lang="en-US" sz="2200" i="1" dirty="0" smtClean="0">
                <a:solidFill>
                  <a:schemeClr val="tx1"/>
                </a:solidFill>
                <a:cs typeface="Arial" panose="020B0604020202020204" pitchFamily="34" charset="0"/>
              </a:rPr>
              <a:t>Prototype Tested for intra-AS</a:t>
            </a:r>
          </a:p>
          <a:p>
            <a:pPr lvl="1"/>
            <a:endParaRPr lang="en-US" sz="2000" dirty="0">
              <a:solidFill>
                <a:schemeClr val="tx1"/>
              </a:solidFill>
              <a:cs typeface="Arial" panose="020B0604020202020204" pitchFamily="34" charset="0"/>
            </a:endParaRPr>
          </a:p>
          <a:p>
            <a:r>
              <a:rPr lang="en-US" sz="2400" dirty="0" smtClean="0">
                <a:solidFill>
                  <a:schemeClr val="tx1"/>
                </a:solidFill>
              </a:rPr>
              <a:t>The EIBP code </a:t>
            </a:r>
            <a:r>
              <a:rPr lang="en-US" sz="2400" dirty="0">
                <a:solidFill>
                  <a:schemeClr val="tx1"/>
                </a:solidFill>
              </a:rPr>
              <a:t>was </a:t>
            </a:r>
            <a:r>
              <a:rPr lang="en-US" sz="2400" dirty="0" smtClean="0">
                <a:solidFill>
                  <a:schemeClr val="tx1"/>
                </a:solidFill>
              </a:rPr>
              <a:t>written in C language and ported </a:t>
            </a:r>
            <a:r>
              <a:rPr lang="en-US" sz="2400" dirty="0">
                <a:solidFill>
                  <a:schemeClr val="tx1"/>
                </a:solidFill>
              </a:rPr>
              <a:t>into </a:t>
            </a:r>
            <a:r>
              <a:rPr lang="en-US" sz="2400" dirty="0" smtClean="0">
                <a:solidFill>
                  <a:schemeClr val="tx1"/>
                </a:solidFill>
              </a:rPr>
              <a:t>Linux </a:t>
            </a:r>
            <a:r>
              <a:rPr lang="en-US" sz="2400" dirty="0">
                <a:solidFill>
                  <a:schemeClr val="tx1"/>
                </a:solidFill>
              </a:rPr>
              <a:t>Systems (Ubuntu 16.04) in the </a:t>
            </a:r>
            <a:r>
              <a:rPr lang="en-US" sz="2400" dirty="0" smtClean="0">
                <a:solidFill>
                  <a:schemeClr val="tx1"/>
                </a:solidFill>
              </a:rPr>
              <a:t>GENI testbeds </a:t>
            </a:r>
          </a:p>
          <a:p>
            <a:r>
              <a:rPr lang="en-US" sz="2400" dirty="0" smtClean="0">
                <a:solidFill>
                  <a:schemeClr val="tx1"/>
                </a:solidFill>
                <a:cs typeface="Arial" panose="020B0604020202020204" pitchFamily="34" charset="0"/>
              </a:rPr>
              <a:t>Code Available on </a:t>
            </a:r>
            <a:r>
              <a:rPr lang="en-US" sz="2400" dirty="0" err="1" smtClean="0">
                <a:solidFill>
                  <a:schemeClr val="tx1"/>
                </a:solidFill>
                <a:cs typeface="Arial" panose="020B0604020202020204" pitchFamily="34" charset="0"/>
              </a:rPr>
              <a:t>gitlab</a:t>
            </a:r>
            <a:r>
              <a:rPr lang="en-US" sz="2400" dirty="0" smtClean="0">
                <a:solidFill>
                  <a:schemeClr val="tx1"/>
                </a:solidFill>
                <a:cs typeface="Arial" panose="020B0604020202020204" pitchFamily="34" charset="0"/>
              </a:rPr>
              <a:t> </a:t>
            </a:r>
            <a:endParaRPr lang="en-US" sz="3200" dirty="0" smtClean="0">
              <a:solidFill>
                <a:schemeClr val="tx1"/>
              </a:solidFill>
              <a:cs typeface="Arial" panose="020B0604020202020204" pitchFamily="34" charset="0"/>
            </a:endParaRPr>
          </a:p>
          <a:p>
            <a:endParaRPr lang="en-US" sz="2400" b="1" dirty="0" smtClean="0">
              <a:solidFill>
                <a:srgbClr val="00B050"/>
              </a:solidFill>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pPr marL="0" indent="0">
              <a:buNone/>
            </a:pPr>
            <a:r>
              <a:rPr lang="en-US" u="sng" dirty="0">
                <a:solidFill>
                  <a:schemeClr val="tx1"/>
                </a:solidFill>
                <a:latin typeface="Arial" panose="020B0604020202020204" pitchFamily="34" charset="0"/>
                <a:cs typeface="Arial" panose="020B0604020202020204" pitchFamily="34" charset="0"/>
                <a:hlinkClick r:id="rId2"/>
              </a:rPr>
              <a:t>http://www.rit.edu/news/story.php?id=61939</a:t>
            </a:r>
            <a:endParaRPr lang="en-US" i="1" dirty="0">
              <a:solidFill>
                <a:schemeClr val="tx1"/>
              </a:solidFill>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88FFCE4-EA74-1A46-ACE8-CE2C149C3B83}" type="slidenum">
              <a:rPr lang="en-US" smtClean="0"/>
              <a:t>16</a:t>
            </a:fld>
            <a:endParaRPr lang="en-US" dirty="0"/>
          </a:p>
        </p:txBody>
      </p:sp>
    </p:spTree>
    <p:extLst>
      <p:ext uri="{BB962C8B-B14F-4D97-AF65-F5344CB8AC3E}">
        <p14:creationId xmlns:p14="http://schemas.microsoft.com/office/powerpoint/2010/main" val="395884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45F53-B626-C242-858E-771558D2F927}"/>
              </a:ext>
            </a:extLst>
          </p:cNvPr>
          <p:cNvSpPr>
            <a:spLocks noGrp="1"/>
          </p:cNvSpPr>
          <p:nvPr>
            <p:ph type="title"/>
          </p:nvPr>
        </p:nvSpPr>
        <p:spPr>
          <a:xfrm>
            <a:off x="1504950" y="396428"/>
            <a:ext cx="9848850" cy="825804"/>
          </a:xfrm>
        </p:spPr>
        <p:txBody>
          <a:bodyPr>
            <a:normAutofit/>
          </a:bodyPr>
          <a:lstStyle/>
          <a:p>
            <a:r>
              <a:rPr lang="en-US" dirty="0" smtClean="0">
                <a:latin typeface="Arial" panose="020B0604020202020204" pitchFamily="34" charset="0"/>
                <a:cs typeface="Arial" panose="020B0604020202020204" pitchFamily="34" charset="0"/>
              </a:rPr>
              <a:t>EIBP Implementation Flexibility </a:t>
            </a:r>
            <a:endParaRPr lang="en-US"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63FADA15-212E-6F4C-B15B-537C534DAE6C}"/>
              </a:ext>
            </a:extLst>
          </p:cNvPr>
          <p:cNvSpPr>
            <a:spLocks noGrp="1"/>
          </p:cNvSpPr>
          <p:nvPr>
            <p:ph type="body" idx="1"/>
          </p:nvPr>
        </p:nvSpPr>
        <p:spPr>
          <a:xfrm>
            <a:off x="1903228" y="1437221"/>
            <a:ext cx="9831572" cy="3972979"/>
          </a:xfrm>
        </p:spPr>
        <p:txBody>
          <a:bodyPr>
            <a:noAutofit/>
          </a:bodyPr>
          <a:lstStyle/>
          <a:p>
            <a:pPr marL="342900" indent="-342900">
              <a:spcBef>
                <a:spcPts val="600"/>
              </a:spcBef>
              <a:buFont typeface="Wingdings" panose="05000000000000000000" pitchFamily="2" charset="2"/>
              <a:buChar char="v"/>
            </a:pPr>
            <a:r>
              <a:rPr lang="en-US" dirty="0" smtClean="0">
                <a:solidFill>
                  <a:schemeClr val="tx1"/>
                </a:solidFill>
                <a:cs typeface="Arial" panose="020B0604020202020204" pitchFamily="34" charset="0"/>
              </a:rPr>
              <a:t>Code ported into routers – runs below IP without disrupting normal IP operation</a:t>
            </a:r>
          </a:p>
          <a:p>
            <a:pPr marL="342900" indent="-342900">
              <a:spcBef>
                <a:spcPts val="600"/>
              </a:spcBef>
              <a:buFont typeface="Wingdings" panose="05000000000000000000" pitchFamily="2" charset="2"/>
              <a:buChar char="v"/>
            </a:pPr>
            <a:r>
              <a:rPr lang="en-US" dirty="0">
                <a:solidFill>
                  <a:schemeClr val="tx1"/>
                </a:solidFill>
                <a:cs typeface="Arial" panose="020B0604020202020204" pitchFamily="34" charset="0"/>
              </a:rPr>
              <a:t>All routers in a network must run a copy of EIBP </a:t>
            </a:r>
          </a:p>
          <a:p>
            <a:pPr marL="342900" indent="-342900">
              <a:spcBef>
                <a:spcPts val="600"/>
              </a:spcBef>
              <a:buFont typeface="Wingdings" panose="05000000000000000000" pitchFamily="2" charset="2"/>
              <a:buChar char="v"/>
            </a:pPr>
            <a:endParaRPr lang="en-US" dirty="0" smtClean="0">
              <a:solidFill>
                <a:schemeClr val="tx1"/>
              </a:solidFill>
              <a:cs typeface="Arial" panose="020B0604020202020204" pitchFamily="34" charset="0"/>
            </a:endParaRPr>
          </a:p>
          <a:p>
            <a:pPr marL="342900" indent="-342900">
              <a:spcBef>
                <a:spcPts val="600"/>
              </a:spcBef>
              <a:buFont typeface="Wingdings" panose="05000000000000000000" pitchFamily="2" charset="2"/>
              <a:buChar char="v"/>
            </a:pPr>
            <a:r>
              <a:rPr lang="en-US" dirty="0" smtClean="0">
                <a:solidFill>
                  <a:schemeClr val="tx1"/>
                </a:solidFill>
                <a:cs typeface="Arial" panose="020B0604020202020204" pitchFamily="34" charset="0"/>
              </a:rPr>
              <a:t>Turn </a:t>
            </a:r>
            <a:r>
              <a:rPr lang="en-US" dirty="0">
                <a:solidFill>
                  <a:schemeClr val="tx1"/>
                </a:solidFill>
                <a:cs typeface="Arial" panose="020B0604020202020204" pitchFamily="34" charset="0"/>
              </a:rPr>
              <a:t>on </a:t>
            </a:r>
            <a:r>
              <a:rPr lang="en-US" dirty="0" smtClean="0">
                <a:solidFill>
                  <a:schemeClr val="tx1"/>
                </a:solidFill>
                <a:cs typeface="Arial" panose="020B0604020202020204" pitchFamily="34" charset="0"/>
              </a:rPr>
              <a:t>EIBP– WHEN NEEDED</a:t>
            </a:r>
          </a:p>
          <a:p>
            <a:pPr marL="800100" lvl="1" indent="-342900">
              <a:spcBef>
                <a:spcPts val="600"/>
              </a:spcBef>
              <a:buFont typeface="Wingdings" panose="05000000000000000000" pitchFamily="2" charset="2"/>
              <a:buChar char="v"/>
            </a:pPr>
            <a:r>
              <a:rPr lang="en-US" dirty="0" smtClean="0">
                <a:solidFill>
                  <a:schemeClr val="tx1"/>
                </a:solidFill>
                <a:cs typeface="Arial" panose="020B0604020202020204" pitchFamily="34" charset="0"/>
              </a:rPr>
              <a:t>For specific end IP networks/hosts</a:t>
            </a:r>
            <a:endParaRPr lang="en-US" dirty="0">
              <a:solidFill>
                <a:schemeClr val="tx1"/>
              </a:solidFill>
              <a:cs typeface="Arial" panose="020B0604020202020204" pitchFamily="34" charset="0"/>
            </a:endParaRPr>
          </a:p>
          <a:p>
            <a:pPr marL="800100" lvl="1" indent="-342900">
              <a:spcBef>
                <a:spcPts val="600"/>
              </a:spcBef>
              <a:buFont typeface="Arial" panose="020B0604020202020204" pitchFamily="34" charset="0"/>
              <a:buChar char="•"/>
            </a:pPr>
            <a:endParaRPr lang="en-US" sz="2000" b="1" dirty="0" smtClean="0">
              <a:solidFill>
                <a:schemeClr val="tx1"/>
              </a:solidFill>
              <a:latin typeface="Arial" panose="020B0604020202020204" pitchFamily="34" charset="0"/>
              <a:cs typeface="Arial" panose="020B0604020202020204" pitchFamily="34" charset="0"/>
            </a:endParaRPr>
          </a:p>
          <a:p>
            <a:pPr marL="800100" lvl="1" indent="-342900">
              <a:buFont typeface="Arial" panose="020B0604020202020204" pitchFamily="34" charset="0"/>
              <a:buChar char="•"/>
            </a:pPr>
            <a:endParaRPr lang="en-US" sz="2000" b="1" dirty="0" smtClean="0">
              <a:solidFill>
                <a:schemeClr val="tx1"/>
              </a:solidFill>
              <a:latin typeface="Arial" panose="020B0604020202020204" pitchFamily="34" charset="0"/>
              <a:cs typeface="Arial" panose="020B0604020202020204" pitchFamily="34" charset="0"/>
            </a:endParaRPr>
          </a:p>
          <a:p>
            <a:pPr marL="800100" lvl="1" indent="-342900">
              <a:buFont typeface="Arial" panose="020B0604020202020204" pitchFamily="34" charset="0"/>
              <a:buChar char="•"/>
            </a:pPr>
            <a:endParaRPr lang="en-US" sz="2000" b="1" dirty="0" smtClean="0">
              <a:solidFill>
                <a:schemeClr val="tx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sz="2400" b="1" dirty="0">
              <a:solidFill>
                <a:schemeClr val="tx1"/>
              </a:solidFill>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7C25FA17-09CE-E545-877E-3E5600DCEA92}"/>
              </a:ext>
            </a:extLst>
          </p:cNvPr>
          <p:cNvSpPr>
            <a:spLocks noGrp="1"/>
          </p:cNvSpPr>
          <p:nvPr>
            <p:ph type="dt" sz="half" idx="10"/>
          </p:nvPr>
        </p:nvSpPr>
        <p:spPr/>
        <p:txBody>
          <a:bodyPr/>
          <a:lstStyle/>
          <a:p>
            <a:fld id="{91F896A4-C709-A841-BF59-A44D463C46D7}" type="datetime1">
              <a:rPr lang="en-US" smtClean="0"/>
              <a:t>10/14/2020</a:t>
            </a:fld>
            <a:endParaRPr lang="en-US"/>
          </a:p>
        </p:txBody>
      </p:sp>
      <p:sp>
        <p:nvSpPr>
          <p:cNvPr id="5" name="Slide Number Placeholder 4">
            <a:extLst>
              <a:ext uri="{FF2B5EF4-FFF2-40B4-BE49-F238E27FC236}">
                <a16:creationId xmlns:a16="http://schemas.microsoft.com/office/drawing/2014/main" id="{A9F50114-D979-F244-8AE2-C38BE07B2148}"/>
              </a:ext>
            </a:extLst>
          </p:cNvPr>
          <p:cNvSpPr>
            <a:spLocks noGrp="1"/>
          </p:cNvSpPr>
          <p:nvPr>
            <p:ph type="sldNum" sz="quarter" idx="12"/>
          </p:nvPr>
        </p:nvSpPr>
        <p:spPr/>
        <p:txBody>
          <a:bodyPr/>
          <a:lstStyle/>
          <a:p>
            <a:fld id="{BBB1119D-FF0F-D548-9658-960D385AC394}" type="slidenum">
              <a:rPr lang="en-US" smtClean="0"/>
              <a:t>17</a:t>
            </a:fld>
            <a:endParaRPr lang="en-US"/>
          </a:p>
        </p:txBody>
      </p:sp>
    </p:spTree>
    <p:extLst>
      <p:ext uri="{BB962C8B-B14F-4D97-AF65-F5344CB8AC3E}">
        <p14:creationId xmlns:p14="http://schemas.microsoft.com/office/powerpoint/2010/main" val="7074917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81E42D-5D2A-3341-A7F5-E7A575499CB3}"/>
              </a:ext>
            </a:extLst>
          </p:cNvPr>
          <p:cNvSpPr>
            <a:spLocks noGrp="1"/>
          </p:cNvSpPr>
          <p:nvPr>
            <p:ph type="title"/>
          </p:nvPr>
        </p:nvSpPr>
        <p:spPr>
          <a:xfrm>
            <a:off x="2108669" y="621139"/>
            <a:ext cx="8252943" cy="686666"/>
          </a:xfrm>
        </p:spPr>
        <p:txBody>
          <a:bodyPr>
            <a:normAutofit fontScale="90000"/>
          </a:bodyPr>
          <a:lstStyle/>
          <a:p>
            <a:r>
              <a:rPr lang="en-US" dirty="0">
                <a:latin typeface="Arial" panose="020B0604020202020204" pitchFamily="34" charset="0"/>
                <a:cs typeface="Arial" panose="020B0604020202020204" pitchFamily="34" charset="0"/>
              </a:rPr>
              <a:t>Prototype </a:t>
            </a:r>
            <a:r>
              <a:rPr lang="en-US" dirty="0" smtClean="0">
                <a:latin typeface="Arial" panose="020B0604020202020204" pitchFamily="34" charset="0"/>
                <a:cs typeface="Arial" panose="020B0604020202020204" pitchFamily="34" charset="0"/>
              </a:rPr>
              <a:t>Tests on GENI Testbed</a:t>
            </a:r>
            <a:endParaRPr lang="en-US"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D1E0A8A8-B5BF-8441-B20F-BED6578CF6C6}"/>
              </a:ext>
            </a:extLst>
          </p:cNvPr>
          <p:cNvSpPr>
            <a:spLocks noGrp="1"/>
          </p:cNvSpPr>
          <p:nvPr>
            <p:ph type="body" idx="1"/>
          </p:nvPr>
        </p:nvSpPr>
        <p:spPr>
          <a:xfrm>
            <a:off x="1866900" y="1634586"/>
            <a:ext cx="8915399" cy="1122347"/>
          </a:xfrm>
        </p:spPr>
        <p:txBody>
          <a:bodyPr>
            <a:normAutofit/>
          </a:bodyPr>
          <a:lstStyle/>
          <a:p>
            <a:r>
              <a:rPr lang="en-US" sz="2800" dirty="0" smtClean="0">
                <a:solidFill>
                  <a:schemeClr val="accent2">
                    <a:lumMod val="75000"/>
                  </a:schemeClr>
                </a:solidFill>
                <a:latin typeface="Arial" panose="020B0604020202020204" pitchFamily="34" charset="0"/>
                <a:cs typeface="Arial" panose="020B0604020202020204" pitchFamily="34" charset="0"/>
              </a:rPr>
              <a:t> Performance </a:t>
            </a:r>
            <a:r>
              <a:rPr lang="en-US" sz="2600" dirty="0" smtClean="0">
                <a:solidFill>
                  <a:schemeClr val="accent2">
                    <a:lumMod val="75000"/>
                  </a:schemeClr>
                </a:solidFill>
                <a:latin typeface="Arial" panose="020B0604020202020204" pitchFamily="34" charset="0"/>
                <a:cs typeface="Arial" panose="020B0604020202020204" pitchFamily="34" charset="0"/>
              </a:rPr>
              <a:t>Compared </a:t>
            </a:r>
            <a:r>
              <a:rPr lang="en-US" sz="2600" dirty="0">
                <a:solidFill>
                  <a:schemeClr val="accent2">
                    <a:lumMod val="75000"/>
                  </a:schemeClr>
                </a:solidFill>
                <a:latin typeface="Arial" panose="020B0604020202020204" pitchFamily="34" charset="0"/>
                <a:cs typeface="Arial" panose="020B0604020202020204" pitchFamily="34" charset="0"/>
              </a:rPr>
              <a:t>with </a:t>
            </a:r>
            <a:r>
              <a:rPr lang="en-US" sz="2600" dirty="0" smtClean="0">
                <a:solidFill>
                  <a:schemeClr val="accent2">
                    <a:lumMod val="75000"/>
                  </a:schemeClr>
                </a:solidFill>
                <a:latin typeface="Arial" panose="020B0604020202020204" pitchFamily="34" charset="0"/>
                <a:cs typeface="Arial" panose="020B0604020202020204" pitchFamily="34" charset="0"/>
              </a:rPr>
              <a:t>IP&amp;OSPF </a:t>
            </a:r>
            <a:r>
              <a:rPr lang="en-US" sz="2600" dirty="0">
                <a:solidFill>
                  <a:schemeClr val="accent2">
                    <a:lumMod val="75000"/>
                  </a:schemeClr>
                </a:solidFill>
                <a:latin typeface="Arial" panose="020B0604020202020204" pitchFamily="34" charset="0"/>
                <a:cs typeface="Arial" panose="020B0604020202020204" pitchFamily="34" charset="0"/>
              </a:rPr>
              <a:t>and </a:t>
            </a:r>
            <a:r>
              <a:rPr lang="en-US" sz="2600" dirty="0" smtClean="0">
                <a:solidFill>
                  <a:schemeClr val="accent2">
                    <a:lumMod val="75000"/>
                  </a:schemeClr>
                </a:solidFill>
                <a:latin typeface="Arial" panose="020B0604020202020204" pitchFamily="34" charset="0"/>
                <a:cs typeface="Arial" panose="020B0604020202020204" pitchFamily="34" charset="0"/>
              </a:rPr>
              <a:t>IP&amp;BGP</a:t>
            </a:r>
          </a:p>
          <a:p>
            <a:r>
              <a:rPr lang="en-US" sz="2800" dirty="0" smtClean="0">
                <a:solidFill>
                  <a:schemeClr val="accent2">
                    <a:lumMod val="75000"/>
                  </a:schemeClr>
                </a:solidFill>
                <a:latin typeface="Arial" panose="020B0604020202020204" pitchFamily="34" charset="0"/>
                <a:cs typeface="Arial" panose="020B0604020202020204" pitchFamily="34" charset="0"/>
              </a:rPr>
              <a:t>What is the GENI testbed? </a:t>
            </a:r>
            <a:endParaRPr lang="en-US" sz="2800" dirty="0">
              <a:solidFill>
                <a:schemeClr val="accent2">
                  <a:lumMod val="75000"/>
                </a:schemeClr>
              </a:solidFill>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E4912824-39C6-784C-ADBD-53DCADE695C8}"/>
              </a:ext>
            </a:extLst>
          </p:cNvPr>
          <p:cNvSpPr>
            <a:spLocks noGrp="1"/>
          </p:cNvSpPr>
          <p:nvPr>
            <p:ph type="dt" sz="half" idx="10"/>
          </p:nvPr>
        </p:nvSpPr>
        <p:spPr/>
        <p:txBody>
          <a:bodyPr/>
          <a:lstStyle/>
          <a:p>
            <a:fld id="{4654F625-945E-8041-81D2-E42B65B11CFE}" type="datetime1">
              <a:rPr lang="en-US" smtClean="0"/>
              <a:t>10/14/2020</a:t>
            </a:fld>
            <a:endParaRPr lang="en-US"/>
          </a:p>
        </p:txBody>
      </p:sp>
      <p:sp>
        <p:nvSpPr>
          <p:cNvPr id="5" name="Slide Number Placeholder 4">
            <a:extLst>
              <a:ext uri="{FF2B5EF4-FFF2-40B4-BE49-F238E27FC236}">
                <a16:creationId xmlns:a16="http://schemas.microsoft.com/office/drawing/2014/main" id="{613FD7F0-E4E3-9041-8F39-8EDB3C8F1969}"/>
              </a:ext>
            </a:extLst>
          </p:cNvPr>
          <p:cNvSpPr>
            <a:spLocks noGrp="1"/>
          </p:cNvSpPr>
          <p:nvPr>
            <p:ph type="sldNum" sz="quarter" idx="12"/>
          </p:nvPr>
        </p:nvSpPr>
        <p:spPr/>
        <p:txBody>
          <a:bodyPr/>
          <a:lstStyle/>
          <a:p>
            <a:fld id="{BBB1119D-FF0F-D548-9658-960D385AC394}" type="slidenum">
              <a:rPr lang="en-US" smtClean="0"/>
              <a:t>18</a:t>
            </a:fld>
            <a:endParaRPr lang="en-US"/>
          </a:p>
        </p:txBody>
      </p:sp>
      <p:sp>
        <p:nvSpPr>
          <p:cNvPr id="7" name="Rounded Rectangle 6"/>
          <p:cNvSpPr/>
          <p:nvPr/>
        </p:nvSpPr>
        <p:spPr>
          <a:xfrm>
            <a:off x="1866900" y="2695575"/>
            <a:ext cx="9505950" cy="358140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108669" y="2818291"/>
            <a:ext cx="9197163" cy="3323987"/>
          </a:xfrm>
          <a:prstGeom prst="rect">
            <a:avLst/>
          </a:prstGeom>
          <a:noFill/>
        </p:spPr>
        <p:txBody>
          <a:bodyPr wrap="square" rtlCol="0">
            <a:spAutoFit/>
          </a:bodyPr>
          <a:lstStyle/>
          <a:p>
            <a:pPr fontAlgn="base"/>
            <a:r>
              <a:rPr lang="en-US" sz="1600" b="1" dirty="0">
                <a:latin typeface="Arial" panose="020B0604020202020204" pitchFamily="34" charset="0"/>
                <a:cs typeface="Arial" panose="020B0604020202020204" pitchFamily="34" charset="0"/>
              </a:rPr>
              <a:t>GENI (Global Environment for Network Innovations) provides a virtual laboratory for networking and distributed systems research and education. It is well suited for exploring networks at scale, thereby promoting innovations in network science, security, services and applications. GENI allows experimenters to</a:t>
            </a:r>
            <a:r>
              <a:rPr lang="en-US" sz="1600" b="1" dirty="0" smtClean="0">
                <a:latin typeface="Arial" panose="020B0604020202020204" pitchFamily="34" charset="0"/>
                <a:cs typeface="Arial" panose="020B0604020202020204" pitchFamily="34" charset="0"/>
              </a:rPr>
              <a:t>:</a:t>
            </a:r>
          </a:p>
          <a:p>
            <a:pPr fontAlgn="base"/>
            <a:endParaRPr lang="en-US" dirty="0">
              <a:latin typeface="Arial" panose="020B0604020202020204" pitchFamily="34" charset="0"/>
              <a:cs typeface="Arial" panose="020B0604020202020204" pitchFamily="34" charset="0"/>
            </a:endParaRPr>
          </a:p>
          <a:p>
            <a:pPr marL="285750" indent="-285750" fontAlgn="base">
              <a:buFont typeface="Arial" panose="020B0604020202020204" pitchFamily="34" charset="0"/>
              <a:buChar char="•"/>
            </a:pPr>
            <a:r>
              <a:rPr lang="en-US" sz="1600" b="1" dirty="0">
                <a:latin typeface="Arial" panose="020B0604020202020204" pitchFamily="34" charset="0"/>
                <a:cs typeface="Arial" panose="020B0604020202020204" pitchFamily="34" charset="0"/>
              </a:rPr>
              <a:t>Obtain compute resources from locations around the United States</a:t>
            </a:r>
            <a:r>
              <a:rPr lang="en-US" sz="1600" b="1" dirty="0" smtClean="0">
                <a:latin typeface="Arial" panose="020B0604020202020204" pitchFamily="34" charset="0"/>
                <a:cs typeface="Arial" panose="020B0604020202020204" pitchFamily="34" charset="0"/>
              </a:rPr>
              <a:t>;</a:t>
            </a:r>
            <a:endParaRPr lang="en-US" sz="1600" b="1" dirty="0">
              <a:latin typeface="Arial" panose="020B0604020202020204" pitchFamily="34" charset="0"/>
              <a:cs typeface="Arial" panose="020B0604020202020204" pitchFamily="34" charset="0"/>
            </a:endParaRPr>
          </a:p>
          <a:p>
            <a:pPr marL="285750" indent="-285750" fontAlgn="base">
              <a:buFont typeface="Arial" panose="020B0604020202020204" pitchFamily="34" charset="0"/>
              <a:buChar char="•"/>
            </a:pPr>
            <a:r>
              <a:rPr lang="en-US" sz="1600" b="1" dirty="0">
                <a:latin typeface="Arial" panose="020B0604020202020204" pitchFamily="34" charset="0"/>
                <a:cs typeface="Arial" panose="020B0604020202020204" pitchFamily="34" charset="0"/>
              </a:rPr>
              <a:t>Connect compute resources using Layer 2 networks in topologies best suited to their experiments;</a:t>
            </a:r>
          </a:p>
          <a:p>
            <a:pPr marL="285750" indent="-285750" fontAlgn="base">
              <a:buFont typeface="Arial" panose="020B0604020202020204" pitchFamily="34" charset="0"/>
              <a:buChar char="•"/>
            </a:pPr>
            <a:r>
              <a:rPr lang="en-US" sz="1600" b="1" dirty="0">
                <a:latin typeface="Arial" panose="020B0604020202020204" pitchFamily="34" charset="0"/>
                <a:cs typeface="Arial" panose="020B0604020202020204" pitchFamily="34" charset="0"/>
              </a:rPr>
              <a:t>Install custom software or even custom operating systems on these compute resources;</a:t>
            </a:r>
          </a:p>
          <a:p>
            <a:pPr marL="285750" indent="-285750" fontAlgn="base">
              <a:buFont typeface="Arial" panose="020B0604020202020204" pitchFamily="34" charset="0"/>
              <a:buChar char="•"/>
            </a:pPr>
            <a:r>
              <a:rPr lang="en-US" sz="1600" b="1" dirty="0">
                <a:latin typeface="Arial" panose="020B0604020202020204" pitchFamily="34" charset="0"/>
                <a:cs typeface="Arial" panose="020B0604020202020204" pitchFamily="34" charset="0"/>
              </a:rPr>
              <a:t>Control how network switches in their experiment handle traffic flows;</a:t>
            </a:r>
          </a:p>
          <a:p>
            <a:pPr marL="285750" indent="-285750" fontAlgn="base">
              <a:buFont typeface="Arial" panose="020B0604020202020204" pitchFamily="34" charset="0"/>
              <a:buChar char="•"/>
            </a:pPr>
            <a:r>
              <a:rPr lang="en-US" sz="1600" b="1" dirty="0">
                <a:latin typeface="Arial" panose="020B0604020202020204" pitchFamily="34" charset="0"/>
                <a:cs typeface="Arial" panose="020B0604020202020204" pitchFamily="34" charset="0"/>
              </a:rPr>
              <a:t>Run their own Layer 3 and above protocols by installing protocol software in their compute resources and by providing flow controllers for their switches</a:t>
            </a:r>
            <a:r>
              <a:rPr lang="en-US" sz="1600" b="1" dirty="0" smtClean="0">
                <a:latin typeface="Arial" panose="020B0604020202020204" pitchFamily="34" charset="0"/>
                <a:cs typeface="Arial" panose="020B0604020202020204" pitchFamily="34" charset="0"/>
              </a:rPr>
              <a:t>.</a:t>
            </a:r>
          </a:p>
          <a:p>
            <a:pPr fontAlgn="base"/>
            <a:r>
              <a:rPr lang="en-US" sz="1600" dirty="0">
                <a:latin typeface="Arial" panose="020B0604020202020204" pitchFamily="34" charset="0"/>
                <a:cs typeface="Arial" panose="020B0604020202020204" pitchFamily="34" charset="0"/>
                <a:sym typeface="Wingdings" panose="05000000000000000000" pitchFamily="2" charset="2"/>
                <a:hlinkClick r:id="rId2"/>
              </a:rPr>
              <a:t> </a:t>
            </a:r>
            <a:r>
              <a:rPr lang="en-US" sz="1600" dirty="0" smtClean="0">
                <a:latin typeface="Arial" panose="020B0604020202020204" pitchFamily="34" charset="0"/>
                <a:cs typeface="Arial" panose="020B0604020202020204" pitchFamily="34" charset="0"/>
                <a:sym typeface="Wingdings" panose="05000000000000000000" pitchFamily="2" charset="2"/>
                <a:hlinkClick r:id="rId2"/>
              </a:rPr>
              <a:t>       </a:t>
            </a:r>
            <a:r>
              <a:rPr lang="en-US" sz="1600" dirty="0" smtClean="0">
                <a:latin typeface="Arial" panose="020B0604020202020204" pitchFamily="34" charset="0"/>
                <a:cs typeface="Arial" panose="020B0604020202020204" pitchFamily="34" charset="0"/>
                <a:hlinkClick r:id="rId2"/>
              </a:rPr>
              <a:t>https</a:t>
            </a:r>
            <a:r>
              <a:rPr lang="en-US" sz="1600" dirty="0">
                <a:latin typeface="Arial" panose="020B0604020202020204" pitchFamily="34" charset="0"/>
                <a:cs typeface="Arial" panose="020B0604020202020204" pitchFamily="34" charset="0"/>
                <a:hlinkClick r:id="rId2"/>
              </a:rPr>
              <a:t>://www.geni.net/about-geni/what-is-geni/</a:t>
            </a:r>
            <a:endParaRPr lang="en-US" sz="1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700592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F5EE7-3172-3B4D-AF34-D2118272F003}"/>
              </a:ext>
            </a:extLst>
          </p:cNvPr>
          <p:cNvSpPr>
            <a:spLocks noGrp="1"/>
          </p:cNvSpPr>
          <p:nvPr>
            <p:ph type="title"/>
          </p:nvPr>
        </p:nvSpPr>
        <p:spPr>
          <a:xfrm>
            <a:off x="2023066" y="404378"/>
            <a:ext cx="8911687" cy="766808"/>
          </a:xfrm>
        </p:spPr>
        <p:txBody>
          <a:bodyPr>
            <a:normAutofit fontScale="90000"/>
          </a:bodyPr>
          <a:lstStyle/>
          <a:p>
            <a:pPr algn="ctr"/>
            <a:r>
              <a:rPr lang="en-US" dirty="0" smtClean="0">
                <a:latin typeface="Arial" panose="020B0604020202020204" pitchFamily="34" charset="0"/>
                <a:cs typeface="Arial" panose="020B0604020202020204" pitchFamily="34" charset="0"/>
              </a:rPr>
              <a:t>Prototype Evaluation on GENI </a:t>
            </a:r>
            <a:r>
              <a:rPr lang="en-US" dirty="0">
                <a:latin typeface="Arial" panose="020B0604020202020204" pitchFamily="34" charset="0"/>
                <a:cs typeface="Arial" panose="020B0604020202020204" pitchFamily="34" charset="0"/>
              </a:rPr>
              <a:t>Test </a:t>
            </a:r>
            <a:r>
              <a:rPr lang="en-US" dirty="0" smtClean="0">
                <a:latin typeface="Arial" panose="020B0604020202020204" pitchFamily="34" charset="0"/>
                <a:cs typeface="Arial" panose="020B0604020202020204" pitchFamily="34" charset="0"/>
              </a:rPr>
              <a:t>Bed</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17 Routers with IP Clients </a:t>
            </a:r>
            <a:endParaRPr lang="en-US" dirty="0">
              <a:latin typeface="Arial" panose="020B0604020202020204" pitchFamily="34" charset="0"/>
              <a:cs typeface="Arial" panose="020B0604020202020204" pitchFamily="34" charset="0"/>
            </a:endParaRPr>
          </a:p>
        </p:txBody>
      </p:sp>
      <p:pic>
        <p:nvPicPr>
          <p:cNvPr id="6" name="Content Placeholder 5">
            <a:extLst>
              <a:ext uri="{FF2B5EF4-FFF2-40B4-BE49-F238E27FC236}">
                <a16:creationId xmlns:a16="http://schemas.microsoft.com/office/drawing/2014/main" id="{35B18BA5-675B-D848-BE1B-880899458413}"/>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142999" y="1779009"/>
            <a:ext cx="9867837" cy="4077687"/>
          </a:xfrm>
          <a:prstGeom prst="rect">
            <a:avLst/>
          </a:prstGeom>
        </p:spPr>
      </p:pic>
      <p:sp>
        <p:nvSpPr>
          <p:cNvPr id="4" name="Date Placeholder 3">
            <a:extLst>
              <a:ext uri="{FF2B5EF4-FFF2-40B4-BE49-F238E27FC236}">
                <a16:creationId xmlns:a16="http://schemas.microsoft.com/office/drawing/2014/main" id="{58B0AB3C-B93C-104E-93D5-E4851A49B7FD}"/>
              </a:ext>
            </a:extLst>
          </p:cNvPr>
          <p:cNvSpPr>
            <a:spLocks noGrp="1"/>
          </p:cNvSpPr>
          <p:nvPr>
            <p:ph type="dt" sz="half" idx="10"/>
          </p:nvPr>
        </p:nvSpPr>
        <p:spPr/>
        <p:txBody>
          <a:bodyPr/>
          <a:lstStyle/>
          <a:p>
            <a:fld id="{67F8C756-06D5-834B-B633-9C31D5ABB125}" type="datetime1">
              <a:rPr lang="en-US" smtClean="0"/>
              <a:t>10/14/2020</a:t>
            </a:fld>
            <a:endParaRPr lang="en-US"/>
          </a:p>
        </p:txBody>
      </p:sp>
      <p:sp>
        <p:nvSpPr>
          <p:cNvPr id="5" name="Slide Number Placeholder 4">
            <a:extLst>
              <a:ext uri="{FF2B5EF4-FFF2-40B4-BE49-F238E27FC236}">
                <a16:creationId xmlns:a16="http://schemas.microsoft.com/office/drawing/2014/main" id="{0053555F-F187-B349-A5A2-54C7E33C874F}"/>
              </a:ext>
            </a:extLst>
          </p:cNvPr>
          <p:cNvSpPr>
            <a:spLocks noGrp="1"/>
          </p:cNvSpPr>
          <p:nvPr>
            <p:ph type="sldNum" sz="quarter" idx="12"/>
          </p:nvPr>
        </p:nvSpPr>
        <p:spPr/>
        <p:txBody>
          <a:bodyPr/>
          <a:lstStyle/>
          <a:p>
            <a:fld id="{BBB1119D-FF0F-D548-9658-960D385AC394}" type="slidenum">
              <a:rPr lang="en-US" smtClean="0"/>
              <a:t>19</a:t>
            </a:fld>
            <a:endParaRPr lang="en-US" dirty="0"/>
          </a:p>
        </p:txBody>
      </p:sp>
      <p:sp>
        <p:nvSpPr>
          <p:cNvPr id="10" name="TextBox 9">
            <a:extLst>
              <a:ext uri="{FF2B5EF4-FFF2-40B4-BE49-F238E27FC236}">
                <a16:creationId xmlns:a16="http://schemas.microsoft.com/office/drawing/2014/main" id="{9A91683E-D48C-0B49-AAFC-C113E998EB05}"/>
              </a:ext>
            </a:extLst>
          </p:cNvPr>
          <p:cNvSpPr txBox="1"/>
          <p:nvPr/>
        </p:nvSpPr>
        <p:spPr>
          <a:xfrm>
            <a:off x="1142998" y="5874914"/>
            <a:ext cx="9982201" cy="954107"/>
          </a:xfrm>
          <a:prstGeom prst="rect">
            <a:avLst/>
          </a:prstGeom>
          <a:noFill/>
        </p:spPr>
        <p:txBody>
          <a:bodyPr wrap="square" rtlCol="0">
            <a:spAutoFit/>
          </a:bodyPr>
          <a:lstStyle/>
          <a:p>
            <a:pPr algn="ctr"/>
            <a:r>
              <a:rPr lang="en-US" dirty="0">
                <a:solidFill>
                  <a:srgbClr val="FF0000"/>
                </a:solidFill>
                <a:latin typeface="Arial" panose="020B0604020202020204" pitchFamily="34" charset="0"/>
                <a:cs typeface="Arial" panose="020B0604020202020204" pitchFamily="34" charset="0"/>
              </a:rPr>
              <a:t>X – Failure Points </a:t>
            </a:r>
            <a:r>
              <a:rPr lang="en-US" sz="1400" dirty="0" smtClean="0">
                <a:solidFill>
                  <a:schemeClr val="accent2">
                    <a:lumMod val="75000"/>
                  </a:schemeClr>
                </a:solidFill>
                <a:latin typeface="Arial" panose="020B0604020202020204" pitchFamily="34" charset="0"/>
                <a:cs typeface="Arial" panose="020B0604020202020204" pitchFamily="34" charset="0"/>
              </a:rPr>
              <a:t>(only one address shown)</a:t>
            </a:r>
          </a:p>
          <a:p>
            <a:pPr algn="ctr"/>
            <a:r>
              <a:rPr lang="en-US" sz="1200" dirty="0" smtClean="0">
                <a:solidFill>
                  <a:schemeClr val="accent2">
                    <a:lumMod val="75000"/>
                  </a:schemeClr>
                </a:solidFill>
                <a:latin typeface="Arial" panose="020B0604020202020204" pitchFamily="34" charset="0"/>
                <a:cs typeface="Arial" panose="020B0604020202020204" pitchFamily="34" charset="0"/>
              </a:rPr>
              <a:t>This is one of many tests conducted. Please check </a:t>
            </a:r>
            <a:r>
              <a:rPr lang="en-US" sz="1200" dirty="0" smtClean="0">
                <a:latin typeface="Arial" panose="020B0604020202020204" pitchFamily="34" charset="0"/>
                <a:cs typeface="Arial" panose="020B0604020202020204" pitchFamily="34" charset="0"/>
              </a:rPr>
              <a:t>Nirmala </a:t>
            </a:r>
            <a:r>
              <a:rPr lang="en-US" sz="1200" dirty="0">
                <a:latin typeface="Arial" panose="020B0604020202020204" pitchFamily="34" charset="0"/>
                <a:cs typeface="Arial" panose="020B0604020202020204" pitchFamily="34" charset="0"/>
              </a:rPr>
              <a:t>Shenoy, </a:t>
            </a:r>
            <a:r>
              <a:rPr lang="en-US" sz="1200" dirty="0" err="1">
                <a:latin typeface="Arial" panose="020B0604020202020204" pitchFamily="34" charset="0"/>
                <a:cs typeface="Arial" panose="020B0604020202020204" pitchFamily="34" charset="0"/>
              </a:rPr>
              <a:t>Shashank</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Rudroju</a:t>
            </a:r>
            <a:r>
              <a:rPr lang="en-US" sz="1200" dirty="0">
                <a:latin typeface="Arial" panose="020B0604020202020204" pitchFamily="34" charset="0"/>
                <a:cs typeface="Arial" panose="020B0604020202020204" pitchFamily="34" charset="0"/>
              </a:rPr>
              <a:t> and Jennifer </a:t>
            </a:r>
            <a:r>
              <a:rPr lang="en-US" sz="1200" dirty="0" smtClean="0">
                <a:latin typeface="Arial" panose="020B0604020202020204" pitchFamily="34" charset="0"/>
                <a:cs typeface="Arial" panose="020B0604020202020204" pitchFamily="34" charset="0"/>
              </a:rPr>
              <a:t>Schneider</a:t>
            </a:r>
            <a:r>
              <a:rPr lang="en-US" sz="1200" dirty="0">
                <a:latin typeface="Arial" panose="020B0604020202020204" pitchFamily="34" charset="0"/>
                <a:cs typeface="Arial" panose="020B0604020202020204" pitchFamily="34" charset="0"/>
              </a:rPr>
              <a:t>, “ An Emergency Internet Bypass Lane Protocol”, High Performance Computing and Communications (HPCC-2018) Exeter, England, UK, 28-30 June 2018 </a:t>
            </a:r>
          </a:p>
          <a:p>
            <a:pPr algn="ctr"/>
            <a:r>
              <a:rPr lang="en-US" sz="1400" dirty="0" smtClean="0">
                <a:solidFill>
                  <a:srgbClr val="FF0000"/>
                </a:solidFill>
                <a:latin typeface="Arial" panose="020B0604020202020204" pitchFamily="34" charset="0"/>
                <a:cs typeface="Arial" panose="020B0604020202020204" pitchFamily="34" charset="0"/>
              </a:rPr>
              <a:t>  </a:t>
            </a:r>
            <a:endParaRPr lang="en-US" sz="1400" dirty="0">
              <a:solidFill>
                <a:srgbClr val="FF0000"/>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9F473896-ED32-7B41-9B33-498C8DD7C3D2}"/>
              </a:ext>
            </a:extLst>
          </p:cNvPr>
          <p:cNvSpPr txBox="1"/>
          <p:nvPr/>
        </p:nvSpPr>
        <p:spPr>
          <a:xfrm>
            <a:off x="2545637" y="2561651"/>
            <a:ext cx="334851" cy="369332"/>
          </a:xfrm>
          <a:prstGeom prst="rect">
            <a:avLst/>
          </a:prstGeom>
          <a:noFill/>
        </p:spPr>
        <p:txBody>
          <a:bodyPr wrap="square" rtlCol="0">
            <a:spAutoFit/>
          </a:bodyPr>
          <a:lstStyle/>
          <a:p>
            <a:r>
              <a:rPr lang="en-US" b="1" dirty="0">
                <a:solidFill>
                  <a:srgbClr val="FF0000"/>
                </a:solidFill>
              </a:rPr>
              <a:t>X</a:t>
            </a:r>
          </a:p>
        </p:txBody>
      </p:sp>
      <p:sp>
        <p:nvSpPr>
          <p:cNvPr id="9" name="TextBox 8">
            <a:extLst>
              <a:ext uri="{FF2B5EF4-FFF2-40B4-BE49-F238E27FC236}">
                <a16:creationId xmlns:a16="http://schemas.microsoft.com/office/drawing/2014/main" id="{55EC379F-0D05-CE45-9ADD-F2469B49768C}"/>
              </a:ext>
            </a:extLst>
          </p:cNvPr>
          <p:cNvSpPr txBox="1"/>
          <p:nvPr/>
        </p:nvSpPr>
        <p:spPr>
          <a:xfrm>
            <a:off x="2880488" y="2167567"/>
            <a:ext cx="334851" cy="369332"/>
          </a:xfrm>
          <a:prstGeom prst="rect">
            <a:avLst/>
          </a:prstGeom>
          <a:noFill/>
        </p:spPr>
        <p:txBody>
          <a:bodyPr wrap="square" rtlCol="0">
            <a:spAutoFit/>
          </a:bodyPr>
          <a:lstStyle/>
          <a:p>
            <a:r>
              <a:rPr lang="en-US" b="1" dirty="0">
                <a:solidFill>
                  <a:srgbClr val="FF0000"/>
                </a:solidFill>
              </a:rPr>
              <a:t>X</a:t>
            </a:r>
          </a:p>
        </p:txBody>
      </p:sp>
      <p:sp>
        <p:nvSpPr>
          <p:cNvPr id="8" name="TextBox 7">
            <a:extLst>
              <a:ext uri="{FF2B5EF4-FFF2-40B4-BE49-F238E27FC236}">
                <a16:creationId xmlns:a16="http://schemas.microsoft.com/office/drawing/2014/main" id="{7A7AE20B-91CB-C54D-9B42-8FD35BEBB7F0}"/>
              </a:ext>
            </a:extLst>
          </p:cNvPr>
          <p:cNvSpPr txBox="1"/>
          <p:nvPr/>
        </p:nvSpPr>
        <p:spPr>
          <a:xfrm>
            <a:off x="4617977" y="2271684"/>
            <a:ext cx="334851" cy="369332"/>
          </a:xfrm>
          <a:prstGeom prst="rect">
            <a:avLst/>
          </a:prstGeom>
          <a:noFill/>
        </p:spPr>
        <p:txBody>
          <a:bodyPr wrap="square" rtlCol="0">
            <a:spAutoFit/>
          </a:bodyPr>
          <a:lstStyle/>
          <a:p>
            <a:r>
              <a:rPr lang="en-US" b="1" dirty="0">
                <a:solidFill>
                  <a:srgbClr val="FF0000"/>
                </a:solidFill>
              </a:rPr>
              <a:t>X</a:t>
            </a:r>
          </a:p>
        </p:txBody>
      </p:sp>
      <p:sp>
        <p:nvSpPr>
          <p:cNvPr id="11" name="TextBox 10"/>
          <p:cNvSpPr txBox="1"/>
          <p:nvPr/>
        </p:nvSpPr>
        <p:spPr>
          <a:xfrm>
            <a:off x="1518801" y="5538211"/>
            <a:ext cx="9415952" cy="369332"/>
          </a:xfrm>
          <a:prstGeom prst="rect">
            <a:avLst/>
          </a:prstGeom>
          <a:solidFill>
            <a:schemeClr val="accent1">
              <a:lumMod val="60000"/>
              <a:lumOff val="40000"/>
            </a:schemeClr>
          </a:solidFill>
        </p:spPr>
        <p:txBody>
          <a:bodyPr wrap="square" rtlCol="0">
            <a:spAutoFit/>
          </a:bodyPr>
          <a:lstStyle/>
          <a:p>
            <a:pPr algn="ctr"/>
            <a:r>
              <a:rPr lang="en-US" dirty="0" smtClean="0">
                <a:latin typeface="Arial" panose="020B0604020202020204" pitchFamily="34" charset="0"/>
                <a:cs typeface="Arial" panose="020B0604020202020204" pitchFamily="34" charset="0"/>
              </a:rPr>
              <a:t>17 NODE TEST TOPOLOGY ON GENI TESTBED </a:t>
            </a:r>
            <a:endParaRPr lang="en-US" dirty="0">
              <a:latin typeface="Arial" panose="020B0604020202020204" pitchFamily="34" charset="0"/>
              <a:cs typeface="Arial" panose="020B0604020202020204" pitchFamily="34" charset="0"/>
            </a:endParaRPr>
          </a:p>
        </p:txBody>
      </p:sp>
      <p:sp>
        <p:nvSpPr>
          <p:cNvPr id="12" name="Freeform 11"/>
          <p:cNvSpPr/>
          <p:nvPr/>
        </p:nvSpPr>
        <p:spPr>
          <a:xfrm>
            <a:off x="3305175" y="1806239"/>
            <a:ext cx="4981575" cy="970976"/>
          </a:xfrm>
          <a:custGeom>
            <a:avLst/>
            <a:gdLst>
              <a:gd name="connsiteX0" fmla="*/ 0 w 4981575"/>
              <a:gd name="connsiteY0" fmla="*/ 152400 h 970976"/>
              <a:gd name="connsiteX1" fmla="*/ 1466850 w 4981575"/>
              <a:gd name="connsiteY1" fmla="*/ 876300 h 970976"/>
              <a:gd name="connsiteX2" fmla="*/ 3543300 w 4981575"/>
              <a:gd name="connsiteY2" fmla="*/ 866775 h 970976"/>
              <a:gd name="connsiteX3" fmla="*/ 4981575 w 4981575"/>
              <a:gd name="connsiteY3" fmla="*/ 0 h 970976"/>
              <a:gd name="connsiteX4" fmla="*/ 4981575 w 4981575"/>
              <a:gd name="connsiteY4" fmla="*/ 0 h 970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81575" h="970976">
                <a:moveTo>
                  <a:pt x="0" y="152400"/>
                </a:moveTo>
                <a:cubicBezTo>
                  <a:pt x="438150" y="454819"/>
                  <a:pt x="876300" y="757238"/>
                  <a:pt x="1466850" y="876300"/>
                </a:cubicBezTo>
                <a:cubicBezTo>
                  <a:pt x="2057400" y="995362"/>
                  <a:pt x="2957512" y="1012825"/>
                  <a:pt x="3543300" y="866775"/>
                </a:cubicBezTo>
                <a:cubicBezTo>
                  <a:pt x="4129088" y="720725"/>
                  <a:pt x="4981575" y="0"/>
                  <a:pt x="4981575" y="0"/>
                </a:cubicBezTo>
                <a:lnTo>
                  <a:pt x="4981575" y="0"/>
                </a:ln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57317" y="2659234"/>
            <a:ext cx="8839200" cy="970976"/>
          </a:xfrm>
          <a:custGeom>
            <a:avLst/>
            <a:gdLst>
              <a:gd name="connsiteX0" fmla="*/ 0 w 4981575"/>
              <a:gd name="connsiteY0" fmla="*/ 152400 h 970976"/>
              <a:gd name="connsiteX1" fmla="*/ 1466850 w 4981575"/>
              <a:gd name="connsiteY1" fmla="*/ 876300 h 970976"/>
              <a:gd name="connsiteX2" fmla="*/ 3543300 w 4981575"/>
              <a:gd name="connsiteY2" fmla="*/ 866775 h 970976"/>
              <a:gd name="connsiteX3" fmla="*/ 4981575 w 4981575"/>
              <a:gd name="connsiteY3" fmla="*/ 0 h 970976"/>
              <a:gd name="connsiteX4" fmla="*/ 4981575 w 4981575"/>
              <a:gd name="connsiteY4" fmla="*/ 0 h 970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81575" h="970976">
                <a:moveTo>
                  <a:pt x="0" y="152400"/>
                </a:moveTo>
                <a:cubicBezTo>
                  <a:pt x="438150" y="454819"/>
                  <a:pt x="876300" y="757238"/>
                  <a:pt x="1466850" y="876300"/>
                </a:cubicBezTo>
                <a:cubicBezTo>
                  <a:pt x="2057400" y="995362"/>
                  <a:pt x="2957512" y="1012825"/>
                  <a:pt x="3543300" y="866775"/>
                </a:cubicBezTo>
                <a:cubicBezTo>
                  <a:pt x="4129088" y="720725"/>
                  <a:pt x="4981575" y="0"/>
                  <a:pt x="4981575" y="0"/>
                </a:cubicBezTo>
                <a:lnTo>
                  <a:pt x="4981575" y="0"/>
                </a:ln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4999769" y="1848187"/>
            <a:ext cx="2105025" cy="276999"/>
          </a:xfrm>
          <a:prstGeom prst="rect">
            <a:avLst/>
          </a:prstGeom>
          <a:noFill/>
        </p:spPr>
        <p:txBody>
          <a:bodyPr wrap="square" rtlCol="0">
            <a:spAutoFit/>
          </a:bodyPr>
          <a:lstStyle/>
          <a:p>
            <a:r>
              <a:rPr lang="en-US" sz="1200" b="1" dirty="0" smtClean="0">
                <a:latin typeface="Arial" panose="020B0604020202020204" pitchFamily="34" charset="0"/>
                <a:cs typeface="Arial" panose="020B0604020202020204" pitchFamily="34" charset="0"/>
              </a:rPr>
              <a:t>Tier 1</a:t>
            </a:r>
            <a:endParaRPr lang="en-US" sz="1200" b="1" dirty="0">
              <a:latin typeface="Arial" panose="020B0604020202020204" pitchFamily="34" charset="0"/>
              <a:cs typeface="Arial" panose="020B0604020202020204" pitchFamily="34" charset="0"/>
            </a:endParaRPr>
          </a:p>
        </p:txBody>
      </p:sp>
      <p:sp>
        <p:nvSpPr>
          <p:cNvPr id="15" name="TextBox 14"/>
          <p:cNvSpPr txBox="1"/>
          <p:nvPr/>
        </p:nvSpPr>
        <p:spPr>
          <a:xfrm>
            <a:off x="8000016" y="1952016"/>
            <a:ext cx="2105025" cy="276999"/>
          </a:xfrm>
          <a:prstGeom prst="rect">
            <a:avLst/>
          </a:prstGeom>
          <a:noFill/>
        </p:spPr>
        <p:txBody>
          <a:bodyPr wrap="square" rtlCol="0">
            <a:spAutoFit/>
          </a:bodyPr>
          <a:lstStyle/>
          <a:p>
            <a:r>
              <a:rPr lang="en-US" sz="1200" b="1" dirty="0" smtClean="0">
                <a:latin typeface="Arial" panose="020B0604020202020204" pitchFamily="34" charset="0"/>
                <a:cs typeface="Arial" panose="020B0604020202020204" pitchFamily="34" charset="0"/>
              </a:rPr>
              <a:t>Tier 2</a:t>
            </a:r>
            <a:endParaRPr lang="en-US" sz="1200" b="1" dirty="0">
              <a:latin typeface="Arial" panose="020B0604020202020204" pitchFamily="34" charset="0"/>
              <a:cs typeface="Arial" panose="020B0604020202020204" pitchFamily="34" charset="0"/>
            </a:endParaRPr>
          </a:p>
        </p:txBody>
      </p:sp>
      <p:sp>
        <p:nvSpPr>
          <p:cNvPr id="16" name="TextBox 15"/>
          <p:cNvSpPr txBox="1"/>
          <p:nvPr/>
        </p:nvSpPr>
        <p:spPr>
          <a:xfrm>
            <a:off x="10105041" y="3321515"/>
            <a:ext cx="2105025" cy="276999"/>
          </a:xfrm>
          <a:prstGeom prst="rect">
            <a:avLst/>
          </a:prstGeom>
          <a:noFill/>
        </p:spPr>
        <p:txBody>
          <a:bodyPr wrap="square" rtlCol="0">
            <a:spAutoFit/>
          </a:bodyPr>
          <a:lstStyle/>
          <a:p>
            <a:r>
              <a:rPr lang="en-US" sz="1200" b="1" dirty="0" smtClean="0">
                <a:latin typeface="Arial" panose="020B0604020202020204" pitchFamily="34" charset="0"/>
                <a:cs typeface="Arial" panose="020B0604020202020204" pitchFamily="34" charset="0"/>
              </a:rPr>
              <a:t>Tier 3</a:t>
            </a:r>
            <a:endParaRPr 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503642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E7A0A-3B0A-FE4C-940B-63E4E6BC503E}"/>
              </a:ext>
            </a:extLst>
          </p:cNvPr>
          <p:cNvSpPr>
            <a:spLocks noGrp="1"/>
          </p:cNvSpPr>
          <p:nvPr>
            <p:ph type="title"/>
          </p:nvPr>
        </p:nvSpPr>
        <p:spPr>
          <a:xfrm>
            <a:off x="2592925" y="624110"/>
            <a:ext cx="8911687" cy="807125"/>
          </a:xfrm>
        </p:spPr>
        <p:txBody>
          <a:bodyPr/>
          <a:lstStyle/>
          <a:p>
            <a:r>
              <a:rPr lang="en-US" dirty="0">
                <a:latin typeface="Arial" panose="020B0604020202020204" pitchFamily="34" charset="0"/>
                <a:cs typeface="Arial" panose="020B0604020202020204" pitchFamily="34" charset="0"/>
              </a:rPr>
              <a:t>Agenda</a:t>
            </a:r>
          </a:p>
        </p:txBody>
      </p:sp>
      <p:sp>
        <p:nvSpPr>
          <p:cNvPr id="3" name="Content Placeholder 2">
            <a:extLst>
              <a:ext uri="{FF2B5EF4-FFF2-40B4-BE49-F238E27FC236}">
                <a16:creationId xmlns:a16="http://schemas.microsoft.com/office/drawing/2014/main" id="{9CB418F0-7A71-D343-9CB8-F65D3D8DC5CD}"/>
              </a:ext>
            </a:extLst>
          </p:cNvPr>
          <p:cNvSpPr>
            <a:spLocks noGrp="1"/>
          </p:cNvSpPr>
          <p:nvPr>
            <p:ph idx="1"/>
          </p:nvPr>
        </p:nvSpPr>
        <p:spPr>
          <a:xfrm>
            <a:off x="2397675" y="1552354"/>
            <a:ext cx="8851350" cy="4678325"/>
          </a:xfrm>
        </p:spPr>
        <p:txBody>
          <a:bodyPr>
            <a:normAutofit/>
          </a:bodyPr>
          <a:lstStyle/>
          <a:p>
            <a:r>
              <a:rPr lang="en-US" sz="2000" dirty="0" smtClean="0">
                <a:latin typeface="Arial" panose="020B0604020202020204" pitchFamily="34" charset="0"/>
                <a:cs typeface="Arial" panose="020B0604020202020204" pitchFamily="34" charset="0"/>
              </a:rPr>
              <a:t>Growing Internet Complexity </a:t>
            </a:r>
          </a:p>
          <a:p>
            <a:r>
              <a:rPr lang="en-US" sz="2000" dirty="0" smtClean="0">
                <a:latin typeface="Arial" panose="020B0604020202020204" pitchFamily="34" charset="0"/>
                <a:cs typeface="Arial" panose="020B0604020202020204" pitchFamily="34" charset="0"/>
              </a:rPr>
              <a:t>Escalating Proprietary Solutions </a:t>
            </a:r>
            <a:r>
              <a:rPr lang="en-US" sz="2000" dirty="0">
                <a:latin typeface="Arial" panose="020B0604020202020204" pitchFamily="34" charset="0"/>
                <a:cs typeface="Arial" panose="020B0604020202020204" pitchFamily="34" charset="0"/>
              </a:rPr>
              <a:t>&amp;</a:t>
            </a:r>
            <a:r>
              <a:rPr lang="en-US" sz="2000" dirty="0" smtClean="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I</a:t>
            </a:r>
            <a:r>
              <a:rPr lang="en-US" sz="2000" dirty="0" smtClean="0">
                <a:latin typeface="Arial" panose="020B0604020202020204" pitchFamily="34" charset="0"/>
                <a:cs typeface="Arial" panose="020B0604020202020204" pitchFamily="34" charset="0"/>
              </a:rPr>
              <a:t>nfrastructure Costs</a:t>
            </a:r>
          </a:p>
          <a:p>
            <a:r>
              <a:rPr lang="en-US" sz="2000" dirty="0" smtClean="0">
                <a:latin typeface="Arial" panose="020B0604020202020204" pitchFamily="34" charset="0"/>
                <a:cs typeface="Arial" panose="020B0604020202020204" pitchFamily="34" charset="0"/>
              </a:rPr>
              <a:t>Can we improve Internet performance?</a:t>
            </a:r>
          </a:p>
          <a:p>
            <a:pPr lvl="1"/>
            <a:r>
              <a:rPr lang="en-US" sz="1800" dirty="0" smtClean="0">
                <a:latin typeface="Arial" panose="020B0604020202020204" pitchFamily="34" charset="0"/>
                <a:cs typeface="Arial" panose="020B0604020202020204" pitchFamily="34" charset="0"/>
              </a:rPr>
              <a:t>A Cost Effective – Low Complexity Solution </a:t>
            </a:r>
          </a:p>
          <a:p>
            <a:pPr lvl="1"/>
            <a:r>
              <a:rPr lang="en-US" sz="1800" dirty="0" smtClean="0">
                <a:latin typeface="Arial" panose="020B0604020202020204" pitchFamily="34" charset="0"/>
                <a:cs typeface="Arial" panose="020B0604020202020204" pitchFamily="34" charset="0"/>
              </a:rPr>
              <a:t>The Expedited Internet Bypass Protocol (EIBP)</a:t>
            </a:r>
          </a:p>
          <a:p>
            <a:r>
              <a:rPr lang="en-US" sz="2000" dirty="0" smtClean="0">
                <a:latin typeface="Arial" panose="020B0604020202020204" pitchFamily="34" charset="0"/>
                <a:cs typeface="Arial" panose="020B0604020202020204" pitchFamily="34" charset="0"/>
              </a:rPr>
              <a:t>Performance tested an EIBP prototype on the GENI Tested </a:t>
            </a:r>
          </a:p>
          <a:p>
            <a:pPr lvl="1"/>
            <a:r>
              <a:rPr lang="en-US" sz="1800" dirty="0" smtClean="0">
                <a:latin typeface="Arial" panose="020B0604020202020204" pitchFamily="34" charset="0"/>
                <a:cs typeface="Arial" panose="020B0604020202020204" pitchFamily="34" charset="0"/>
              </a:rPr>
              <a:t>Compared with IP &amp;BGP, IP&amp;OSPF</a:t>
            </a:r>
          </a:p>
          <a:p>
            <a:r>
              <a:rPr lang="en-US" sz="2000" dirty="0" smtClean="0">
                <a:latin typeface="Arial" panose="020B0604020202020204" pitchFamily="34" charset="0"/>
                <a:cs typeface="Arial" panose="020B0604020202020204" pitchFamily="34" charset="0"/>
              </a:rPr>
              <a:t>Future work</a:t>
            </a:r>
          </a:p>
          <a:p>
            <a:r>
              <a:rPr lang="en-US" sz="2000" dirty="0" smtClean="0">
                <a:latin typeface="Arial" panose="020B0604020202020204" pitchFamily="34" charset="0"/>
                <a:cs typeface="Arial" panose="020B0604020202020204" pitchFamily="34" charset="0"/>
              </a:rPr>
              <a:t>Discussions / Questions</a:t>
            </a:r>
            <a:endParaRPr lang="en-US" sz="2000" dirty="0">
              <a:latin typeface="Arial" panose="020B0604020202020204" pitchFamily="34" charset="0"/>
              <a:cs typeface="Arial" panose="020B0604020202020204" pitchFamily="34" charset="0"/>
            </a:endParaRPr>
          </a:p>
          <a:p>
            <a:endParaRPr lang="en-US" sz="2000" dirty="0"/>
          </a:p>
          <a:p>
            <a:pPr lvl="1"/>
            <a:endParaRPr lang="en-US" sz="1800" dirty="0"/>
          </a:p>
        </p:txBody>
      </p:sp>
      <p:sp>
        <p:nvSpPr>
          <p:cNvPr id="4" name="Date Placeholder 3">
            <a:extLst>
              <a:ext uri="{FF2B5EF4-FFF2-40B4-BE49-F238E27FC236}">
                <a16:creationId xmlns:a16="http://schemas.microsoft.com/office/drawing/2014/main" id="{6E267727-F557-5548-BBE0-5B6631CFC672}"/>
              </a:ext>
            </a:extLst>
          </p:cNvPr>
          <p:cNvSpPr>
            <a:spLocks noGrp="1"/>
          </p:cNvSpPr>
          <p:nvPr>
            <p:ph type="dt" sz="half" idx="10"/>
          </p:nvPr>
        </p:nvSpPr>
        <p:spPr/>
        <p:txBody>
          <a:bodyPr/>
          <a:lstStyle/>
          <a:p>
            <a:fld id="{67F8C756-06D5-834B-B633-9C31D5ABB125}" type="datetime1">
              <a:rPr lang="en-US" smtClean="0"/>
              <a:t>10/14/2020</a:t>
            </a:fld>
            <a:endParaRPr lang="en-US"/>
          </a:p>
        </p:txBody>
      </p:sp>
      <p:sp>
        <p:nvSpPr>
          <p:cNvPr id="5" name="Slide Number Placeholder 4">
            <a:extLst>
              <a:ext uri="{FF2B5EF4-FFF2-40B4-BE49-F238E27FC236}">
                <a16:creationId xmlns:a16="http://schemas.microsoft.com/office/drawing/2014/main" id="{F0FDF1E9-0414-3143-BFB1-E6A2AC7EB210}"/>
              </a:ext>
            </a:extLst>
          </p:cNvPr>
          <p:cNvSpPr>
            <a:spLocks noGrp="1"/>
          </p:cNvSpPr>
          <p:nvPr>
            <p:ph type="sldNum" sz="quarter" idx="12"/>
          </p:nvPr>
        </p:nvSpPr>
        <p:spPr/>
        <p:txBody>
          <a:bodyPr/>
          <a:lstStyle/>
          <a:p>
            <a:fld id="{BBB1119D-FF0F-D548-9658-960D385AC394}" type="slidenum">
              <a:rPr lang="en-US" smtClean="0"/>
              <a:t>2</a:t>
            </a:fld>
            <a:endParaRPr lang="en-US" dirty="0"/>
          </a:p>
        </p:txBody>
      </p:sp>
    </p:spTree>
    <p:extLst>
      <p:ext uri="{BB962C8B-B14F-4D97-AF65-F5344CB8AC3E}">
        <p14:creationId xmlns:p14="http://schemas.microsoft.com/office/powerpoint/2010/main" val="39160836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861790"/>
          </a:xfrm>
        </p:spPr>
        <p:txBody>
          <a:bodyPr>
            <a:normAutofit/>
          </a:bodyPr>
          <a:lstStyle/>
          <a:p>
            <a:r>
              <a:rPr lang="en-US" dirty="0" smtClean="0"/>
              <a:t>Convergence Process on Failures</a:t>
            </a:r>
            <a:endParaRPr lang="en-US" dirty="0"/>
          </a:p>
        </p:txBody>
      </p:sp>
      <p:sp>
        <p:nvSpPr>
          <p:cNvPr id="3" name="Content Placeholder 2"/>
          <p:cNvSpPr>
            <a:spLocks noGrp="1"/>
          </p:cNvSpPr>
          <p:nvPr>
            <p:ph idx="1"/>
          </p:nvPr>
        </p:nvSpPr>
        <p:spPr>
          <a:xfrm>
            <a:off x="1738826" y="1485900"/>
            <a:ext cx="9513887" cy="4187197"/>
          </a:xfrm>
        </p:spPr>
        <p:txBody>
          <a:bodyPr>
            <a:noAutofit/>
          </a:bodyPr>
          <a:lstStyle/>
          <a:p>
            <a:r>
              <a:rPr lang="en-US" sz="2400" dirty="0" smtClean="0"/>
              <a:t>Convergence time = Failure detection time + Protocol recovery time </a:t>
            </a:r>
          </a:p>
          <a:p>
            <a:r>
              <a:rPr lang="en-US" sz="2400" dirty="0" smtClean="0"/>
              <a:t>Failure Detection Time </a:t>
            </a:r>
          </a:p>
          <a:p>
            <a:pPr lvl="1"/>
            <a:r>
              <a:rPr lang="en-US" sz="2000" dirty="0" smtClean="0"/>
              <a:t>The node with the failed interface knows first. </a:t>
            </a:r>
            <a:r>
              <a:rPr lang="en-US" sz="2000" dirty="0"/>
              <a:t>N</a:t>
            </a:r>
            <a:r>
              <a:rPr lang="en-US" sz="2000" dirty="0" smtClean="0"/>
              <a:t>ode across from the failure has to miss hello messages to detect failure and take action</a:t>
            </a:r>
          </a:p>
          <a:p>
            <a:pPr lvl="1"/>
            <a:r>
              <a:rPr lang="en-US" sz="2000" dirty="0" smtClean="0"/>
              <a:t>Bidirectional Forwarding Detection can speed up failure detection</a:t>
            </a:r>
          </a:p>
          <a:p>
            <a:r>
              <a:rPr lang="en-US" sz="2400" dirty="0" smtClean="0"/>
              <a:t>Protocol Recovery Time – is a true measure of a protocol’s recovery process and its robustness to failures</a:t>
            </a:r>
          </a:p>
          <a:p>
            <a:pPr lvl="2"/>
            <a:endParaRPr lang="en-US" sz="2000" dirty="0" smtClean="0"/>
          </a:p>
          <a:p>
            <a:pPr lvl="1"/>
            <a:endParaRPr lang="en-US" sz="2000" dirty="0"/>
          </a:p>
        </p:txBody>
      </p:sp>
      <p:sp>
        <p:nvSpPr>
          <p:cNvPr id="4" name="Date Placeholder 3"/>
          <p:cNvSpPr>
            <a:spLocks noGrp="1"/>
          </p:cNvSpPr>
          <p:nvPr>
            <p:ph type="dt" sz="half" idx="10"/>
          </p:nvPr>
        </p:nvSpPr>
        <p:spPr/>
        <p:txBody>
          <a:bodyPr/>
          <a:lstStyle/>
          <a:p>
            <a:fld id="{67F8C756-06D5-834B-B633-9C31D5ABB125}" type="datetime1">
              <a:rPr lang="en-US" smtClean="0"/>
              <a:t>10/14/2020</a:t>
            </a:fld>
            <a:endParaRPr lang="en-US"/>
          </a:p>
        </p:txBody>
      </p:sp>
      <p:sp>
        <p:nvSpPr>
          <p:cNvPr id="5" name="Slide Number Placeholder 4"/>
          <p:cNvSpPr>
            <a:spLocks noGrp="1"/>
          </p:cNvSpPr>
          <p:nvPr>
            <p:ph type="sldNum" sz="quarter" idx="12"/>
          </p:nvPr>
        </p:nvSpPr>
        <p:spPr/>
        <p:txBody>
          <a:bodyPr/>
          <a:lstStyle/>
          <a:p>
            <a:fld id="{BBB1119D-FF0F-D548-9658-960D385AC394}" type="slidenum">
              <a:rPr lang="en-US" smtClean="0"/>
              <a:t>20</a:t>
            </a:fld>
            <a:endParaRPr lang="en-US" dirty="0"/>
          </a:p>
        </p:txBody>
      </p:sp>
    </p:spTree>
    <p:extLst>
      <p:ext uri="{BB962C8B-B14F-4D97-AF65-F5344CB8AC3E}">
        <p14:creationId xmlns:p14="http://schemas.microsoft.com/office/powerpoint/2010/main" val="31791772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928465"/>
          </a:xfrm>
        </p:spPr>
        <p:txBody>
          <a:bodyPr/>
          <a:lstStyle/>
          <a:p>
            <a:r>
              <a:rPr lang="en-US" dirty="0" smtClean="0"/>
              <a:t>Convergence Delays Recorded</a:t>
            </a:r>
            <a:endParaRPr lang="en-US" dirty="0"/>
          </a:p>
        </p:txBody>
      </p:sp>
      <p:sp>
        <p:nvSpPr>
          <p:cNvPr id="3" name="Content Placeholder 2"/>
          <p:cNvSpPr>
            <a:spLocks noGrp="1"/>
          </p:cNvSpPr>
          <p:nvPr>
            <p:ph idx="1"/>
          </p:nvPr>
        </p:nvSpPr>
        <p:spPr>
          <a:xfrm>
            <a:off x="2189162" y="1314449"/>
            <a:ext cx="8915400" cy="5086351"/>
          </a:xfrm>
        </p:spPr>
        <p:txBody>
          <a:bodyPr>
            <a:noAutofit/>
          </a:bodyPr>
          <a:lstStyle/>
          <a:p>
            <a:r>
              <a:rPr lang="en-US" dirty="0" smtClean="0"/>
              <a:t>In the tests, protocol timers were used  for failure detection</a:t>
            </a:r>
          </a:p>
          <a:p>
            <a:r>
              <a:rPr lang="en-US" dirty="0" smtClean="0"/>
              <a:t>BGP failure detection averages to 180 seconds (60 second hello timer and 3 missing hellos) – default values</a:t>
            </a:r>
          </a:p>
          <a:p>
            <a:pPr lvl="1"/>
            <a:r>
              <a:rPr lang="en-US" dirty="0" smtClean="0"/>
              <a:t>Future tests will optimize these values</a:t>
            </a:r>
          </a:p>
          <a:p>
            <a:r>
              <a:rPr lang="en-US" dirty="0" smtClean="0"/>
              <a:t>OSFP failure detection averages to 30 seconds (10 second hello timer and 3 missing hellos)</a:t>
            </a:r>
          </a:p>
          <a:p>
            <a:pPr lvl="1"/>
            <a:r>
              <a:rPr lang="en-US" dirty="0" smtClean="0"/>
              <a:t>Recent tests with BFD enabled</a:t>
            </a:r>
          </a:p>
          <a:p>
            <a:r>
              <a:rPr lang="en-US" dirty="0"/>
              <a:t>OSPF convergence was calculated by recording the time when updates messages stopped and </a:t>
            </a:r>
            <a:r>
              <a:rPr lang="en-US" dirty="0" smtClean="0"/>
              <a:t>Link State </a:t>
            </a:r>
            <a:r>
              <a:rPr lang="en-US" dirty="0"/>
              <a:t>database </a:t>
            </a:r>
            <a:r>
              <a:rPr lang="en-US" dirty="0" smtClean="0"/>
              <a:t>stabilized after a failure</a:t>
            </a:r>
          </a:p>
          <a:p>
            <a:r>
              <a:rPr lang="en-US" dirty="0" smtClean="0"/>
              <a:t>EIBP does not flood network with route changes – </a:t>
            </a:r>
          </a:p>
          <a:p>
            <a:pPr lvl="1"/>
            <a:r>
              <a:rPr lang="en-US" dirty="0"/>
              <a:t>H</a:t>
            </a:r>
            <a:r>
              <a:rPr lang="en-US" dirty="0" smtClean="0"/>
              <a:t>ello timer was set to 1 sec, and in the event of failure, the next path was used</a:t>
            </a:r>
          </a:p>
          <a:p>
            <a:pPr lvl="1"/>
            <a:r>
              <a:rPr lang="en-US" dirty="0" smtClean="0"/>
              <a:t>To avoid flapping interfaces – hysteresis in reinstating an address was adopted</a:t>
            </a:r>
          </a:p>
          <a:p>
            <a:r>
              <a:rPr lang="en-US" dirty="0" smtClean="0"/>
              <a:t>Convergence delays record  = Failure detection + Protocol </a:t>
            </a:r>
            <a:r>
              <a:rPr lang="en-US" dirty="0"/>
              <a:t>R</a:t>
            </a:r>
            <a:r>
              <a:rPr lang="en-US" dirty="0" smtClean="0"/>
              <a:t>ecovery time</a:t>
            </a:r>
          </a:p>
          <a:p>
            <a:pPr marL="0" indent="0">
              <a:buNone/>
            </a:pPr>
            <a:endParaRPr lang="en-US" dirty="0" smtClean="0">
              <a:solidFill>
                <a:srgbClr val="FF0000"/>
              </a:solidFill>
            </a:endParaRPr>
          </a:p>
        </p:txBody>
      </p:sp>
      <p:sp>
        <p:nvSpPr>
          <p:cNvPr id="4" name="Date Placeholder 3"/>
          <p:cNvSpPr>
            <a:spLocks noGrp="1"/>
          </p:cNvSpPr>
          <p:nvPr>
            <p:ph type="dt" sz="half" idx="10"/>
          </p:nvPr>
        </p:nvSpPr>
        <p:spPr/>
        <p:txBody>
          <a:bodyPr/>
          <a:lstStyle/>
          <a:p>
            <a:fld id="{67F8C756-06D5-834B-B633-9C31D5ABB125}" type="datetime1">
              <a:rPr lang="en-US" smtClean="0"/>
              <a:t>10/14/2020</a:t>
            </a:fld>
            <a:endParaRPr lang="en-US"/>
          </a:p>
        </p:txBody>
      </p:sp>
      <p:sp>
        <p:nvSpPr>
          <p:cNvPr id="5" name="Slide Number Placeholder 4"/>
          <p:cNvSpPr>
            <a:spLocks noGrp="1"/>
          </p:cNvSpPr>
          <p:nvPr>
            <p:ph type="sldNum" sz="quarter" idx="12"/>
          </p:nvPr>
        </p:nvSpPr>
        <p:spPr/>
        <p:txBody>
          <a:bodyPr/>
          <a:lstStyle/>
          <a:p>
            <a:fld id="{BBB1119D-FF0F-D548-9658-960D385AC394}" type="slidenum">
              <a:rPr lang="en-US" smtClean="0"/>
              <a:t>21</a:t>
            </a:fld>
            <a:endParaRPr lang="en-US" dirty="0"/>
          </a:p>
        </p:txBody>
      </p:sp>
    </p:spTree>
    <p:extLst>
      <p:ext uri="{BB962C8B-B14F-4D97-AF65-F5344CB8AC3E}">
        <p14:creationId xmlns:p14="http://schemas.microsoft.com/office/powerpoint/2010/main" val="2216114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46E0B094-65F2-D34C-AB3F-C006D15B759E}"/>
              </a:ext>
            </a:extLst>
          </p:cNvPr>
          <p:cNvSpPr>
            <a:spLocks noGrp="1"/>
          </p:cNvSpPr>
          <p:nvPr>
            <p:ph type="title"/>
          </p:nvPr>
        </p:nvSpPr>
        <p:spPr>
          <a:xfrm>
            <a:off x="2412621" y="329899"/>
            <a:ext cx="8911687" cy="610259"/>
          </a:xfrm>
        </p:spPr>
        <p:txBody>
          <a:bodyPr>
            <a:normAutofit fontScale="90000"/>
          </a:bodyPr>
          <a:lstStyle/>
          <a:p>
            <a:r>
              <a:rPr lang="en-US" dirty="0">
                <a:latin typeface="Arial" panose="020B0604020202020204" pitchFamily="34" charset="0"/>
                <a:cs typeface="Arial" panose="020B0604020202020204" pitchFamily="34" charset="0"/>
              </a:rPr>
              <a:t>Failure Recovery and Convergence</a:t>
            </a:r>
          </a:p>
        </p:txBody>
      </p:sp>
      <p:sp>
        <p:nvSpPr>
          <p:cNvPr id="4" name="Date Placeholder 3">
            <a:extLst>
              <a:ext uri="{FF2B5EF4-FFF2-40B4-BE49-F238E27FC236}">
                <a16:creationId xmlns:a16="http://schemas.microsoft.com/office/drawing/2014/main" id="{369AA98B-5808-AA43-A408-CBFB1BC4EE84}"/>
              </a:ext>
            </a:extLst>
          </p:cNvPr>
          <p:cNvSpPr>
            <a:spLocks noGrp="1"/>
          </p:cNvSpPr>
          <p:nvPr>
            <p:ph type="dt" sz="half" idx="10"/>
          </p:nvPr>
        </p:nvSpPr>
        <p:spPr/>
        <p:txBody>
          <a:bodyPr/>
          <a:lstStyle/>
          <a:p>
            <a:fld id="{67F8C756-06D5-834B-B633-9C31D5ABB125}" type="datetime1">
              <a:rPr lang="en-US" smtClean="0"/>
              <a:t>10/14/2020</a:t>
            </a:fld>
            <a:endParaRPr lang="en-US"/>
          </a:p>
        </p:txBody>
      </p:sp>
      <p:sp>
        <p:nvSpPr>
          <p:cNvPr id="5" name="Slide Number Placeholder 4">
            <a:extLst>
              <a:ext uri="{FF2B5EF4-FFF2-40B4-BE49-F238E27FC236}">
                <a16:creationId xmlns:a16="http://schemas.microsoft.com/office/drawing/2014/main" id="{1446E492-7C6D-3E49-8BF7-3079163B3F66}"/>
              </a:ext>
            </a:extLst>
          </p:cNvPr>
          <p:cNvSpPr>
            <a:spLocks noGrp="1"/>
          </p:cNvSpPr>
          <p:nvPr>
            <p:ph type="sldNum" sz="quarter" idx="12"/>
          </p:nvPr>
        </p:nvSpPr>
        <p:spPr/>
        <p:txBody>
          <a:bodyPr/>
          <a:lstStyle/>
          <a:p>
            <a:fld id="{BBB1119D-FF0F-D548-9658-960D385AC394}" type="slidenum">
              <a:rPr lang="en-US" smtClean="0"/>
              <a:t>22</a:t>
            </a:fld>
            <a:endParaRPr lang="en-US" dirty="0"/>
          </a:p>
        </p:txBody>
      </p:sp>
      <p:graphicFrame>
        <p:nvGraphicFramePr>
          <p:cNvPr id="7" name="Table 6">
            <a:extLst>
              <a:ext uri="{FF2B5EF4-FFF2-40B4-BE49-F238E27FC236}">
                <a16:creationId xmlns:a16="http://schemas.microsoft.com/office/drawing/2014/main" id="{0E61A0D1-6914-0140-A829-01D4269FC2CD}"/>
              </a:ext>
            </a:extLst>
          </p:cNvPr>
          <p:cNvGraphicFramePr>
            <a:graphicFrameLocks noGrp="1"/>
          </p:cNvGraphicFramePr>
          <p:nvPr>
            <p:extLst>
              <p:ext uri="{D42A27DB-BD31-4B8C-83A1-F6EECF244321}">
                <p14:modId xmlns:p14="http://schemas.microsoft.com/office/powerpoint/2010/main" val="1979931159"/>
              </p:ext>
            </p:extLst>
          </p:nvPr>
        </p:nvGraphicFramePr>
        <p:xfrm>
          <a:off x="1886861" y="1206170"/>
          <a:ext cx="4981603" cy="4970246"/>
        </p:xfrm>
        <a:graphic>
          <a:graphicData uri="http://schemas.openxmlformats.org/drawingml/2006/table">
            <a:tbl>
              <a:tblPr>
                <a:tableStyleId>{5C22544A-7EE6-4342-B048-85BDC9FD1C3A}</a:tableStyleId>
              </a:tblPr>
              <a:tblGrid>
                <a:gridCol w="1031091">
                  <a:extLst>
                    <a:ext uri="{9D8B030D-6E8A-4147-A177-3AD203B41FA5}">
                      <a16:colId xmlns:a16="http://schemas.microsoft.com/office/drawing/2014/main" val="2776463843"/>
                    </a:ext>
                  </a:extLst>
                </a:gridCol>
                <a:gridCol w="1721374">
                  <a:extLst>
                    <a:ext uri="{9D8B030D-6E8A-4147-A177-3AD203B41FA5}">
                      <a16:colId xmlns:a16="http://schemas.microsoft.com/office/drawing/2014/main" val="815795089"/>
                    </a:ext>
                  </a:extLst>
                </a:gridCol>
                <a:gridCol w="2229138">
                  <a:extLst>
                    <a:ext uri="{9D8B030D-6E8A-4147-A177-3AD203B41FA5}">
                      <a16:colId xmlns:a16="http://schemas.microsoft.com/office/drawing/2014/main" val="2013583597"/>
                    </a:ext>
                  </a:extLst>
                </a:gridCol>
              </a:tblGrid>
              <a:tr h="267266">
                <a:tc gridSpan="3">
                  <a:txBody>
                    <a:bodyPr/>
                    <a:lstStyle/>
                    <a:p>
                      <a:pPr marL="0" marR="0" algn="ctr">
                        <a:spcBef>
                          <a:spcPts val="0"/>
                        </a:spcBef>
                        <a:spcAft>
                          <a:spcPts val="0"/>
                        </a:spcAft>
                      </a:pPr>
                      <a:r>
                        <a:rPr lang="en-US" sz="1600" b="0" dirty="0">
                          <a:solidFill>
                            <a:schemeClr val="tx1"/>
                          </a:solidFill>
                          <a:effectLst/>
                        </a:rPr>
                        <a:t>FAILURE BETWEEN N3 AND N4</a:t>
                      </a:r>
                      <a:endParaRPr lang="en-US" sz="16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59185612"/>
                  </a:ext>
                </a:extLst>
              </a:tr>
              <a:tr h="400899">
                <a:tc>
                  <a:txBody>
                    <a:bodyPr/>
                    <a:lstStyle/>
                    <a:p>
                      <a:pPr marL="0" marR="0" algn="ctr">
                        <a:spcBef>
                          <a:spcPts val="0"/>
                        </a:spcBef>
                        <a:spcAft>
                          <a:spcPts val="0"/>
                        </a:spcAft>
                      </a:pPr>
                      <a:r>
                        <a:rPr lang="en-US" sz="1600" b="0" dirty="0">
                          <a:solidFill>
                            <a:schemeClr val="tx1"/>
                          </a:solidFill>
                          <a:effectLst/>
                        </a:rPr>
                        <a:t>Protocol</a:t>
                      </a:r>
                      <a:endParaRPr lang="en-US" sz="16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400" b="0" dirty="0">
                          <a:solidFill>
                            <a:schemeClr val="tx1"/>
                          </a:solidFill>
                          <a:effectLst/>
                        </a:rPr>
                        <a:t>Convergence </a:t>
                      </a:r>
                      <a:r>
                        <a:rPr lang="en-US" sz="1400" b="0" dirty="0" smtClean="0">
                          <a:solidFill>
                            <a:schemeClr val="tx1"/>
                          </a:solidFill>
                          <a:effectLst/>
                        </a:rPr>
                        <a:t>(seconds)</a:t>
                      </a:r>
                      <a:endParaRPr lang="en-US" sz="1400" b="0" i="1"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400" b="0" dirty="0">
                          <a:solidFill>
                            <a:schemeClr val="tx1"/>
                          </a:solidFill>
                          <a:effectLst/>
                        </a:rPr>
                        <a:t>Impact Ratio</a:t>
                      </a:r>
                      <a:endParaRPr lang="en-US" sz="1400" b="0" i="1"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32029"/>
                  </a:ext>
                </a:extLst>
              </a:tr>
              <a:tr h="356355">
                <a:tc>
                  <a:txBody>
                    <a:bodyPr/>
                    <a:lstStyle/>
                    <a:p>
                      <a:pPr marL="0" marR="0" algn="just">
                        <a:spcBef>
                          <a:spcPts val="0"/>
                        </a:spcBef>
                        <a:spcAft>
                          <a:spcPts val="0"/>
                        </a:spcAft>
                      </a:pPr>
                      <a:r>
                        <a:rPr lang="en-US" sz="1600" b="0" dirty="0">
                          <a:solidFill>
                            <a:schemeClr val="tx1"/>
                          </a:solidFill>
                          <a:effectLst/>
                        </a:rPr>
                        <a:t>BGP</a:t>
                      </a:r>
                      <a:endParaRPr lang="en-US" sz="16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600" b="0" dirty="0" smtClean="0">
                          <a:solidFill>
                            <a:schemeClr val="tx1"/>
                          </a:solidFill>
                          <a:effectLst/>
                          <a:latin typeface="+mn-lt"/>
                          <a:ea typeface="+mn-ea"/>
                          <a:cs typeface="+mn-cs"/>
                        </a:rPr>
                        <a:t>FD+100</a:t>
                      </a:r>
                      <a:r>
                        <a:rPr lang="en-US" sz="1600" b="0" baseline="0" dirty="0" smtClean="0">
                          <a:solidFill>
                            <a:schemeClr val="tx1"/>
                          </a:solidFill>
                          <a:effectLst/>
                          <a:latin typeface="+mn-lt"/>
                          <a:ea typeface="+mn-ea"/>
                          <a:cs typeface="+mn-cs"/>
                        </a:rPr>
                        <a:t> (PR)</a:t>
                      </a:r>
                      <a:endParaRPr lang="en-US" sz="16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600" b="0" dirty="0">
                          <a:solidFill>
                            <a:schemeClr val="tx1"/>
                          </a:solidFill>
                          <a:effectLst/>
                        </a:rPr>
                        <a:t>26/27</a:t>
                      </a:r>
                      <a:endParaRPr lang="en-US" sz="20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45910474"/>
                  </a:ext>
                </a:extLst>
              </a:tr>
              <a:tr h="356355">
                <a:tc>
                  <a:txBody>
                    <a:bodyPr/>
                    <a:lstStyle/>
                    <a:p>
                      <a:pPr marL="0" marR="0" algn="just">
                        <a:spcBef>
                          <a:spcPts val="0"/>
                        </a:spcBef>
                        <a:spcAft>
                          <a:spcPts val="0"/>
                        </a:spcAft>
                      </a:pPr>
                      <a:r>
                        <a:rPr lang="en-US" sz="1600" b="0" dirty="0">
                          <a:solidFill>
                            <a:schemeClr val="tx1"/>
                          </a:solidFill>
                          <a:effectLst/>
                        </a:rPr>
                        <a:t>OSPF</a:t>
                      </a:r>
                      <a:endParaRPr lang="en-US" sz="16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effectLst/>
                        </a:rPr>
                        <a:t>FD+30 </a:t>
                      </a:r>
                      <a:r>
                        <a:rPr lang="en-US" sz="1600" b="0" baseline="0" dirty="0" smtClean="0">
                          <a:solidFill>
                            <a:schemeClr val="tx1"/>
                          </a:solidFill>
                          <a:effectLst/>
                          <a:latin typeface="+mn-lt"/>
                          <a:ea typeface="+mn-ea"/>
                          <a:cs typeface="+mn-cs"/>
                        </a:rPr>
                        <a:t>(PR)</a:t>
                      </a:r>
                      <a:endParaRPr lang="en-US" sz="1600" b="0" dirty="0" smtClean="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600" b="0" dirty="0">
                          <a:solidFill>
                            <a:schemeClr val="tx1"/>
                          </a:solidFill>
                          <a:effectLst/>
                        </a:rPr>
                        <a:t>8/27</a:t>
                      </a:r>
                      <a:endParaRPr lang="en-US" sz="20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73411584"/>
                  </a:ext>
                </a:extLst>
              </a:tr>
              <a:tr h="356355">
                <a:tc>
                  <a:txBody>
                    <a:bodyPr/>
                    <a:lstStyle/>
                    <a:p>
                      <a:pPr marL="0" marR="0" algn="just">
                        <a:spcBef>
                          <a:spcPts val="0"/>
                        </a:spcBef>
                        <a:spcAft>
                          <a:spcPts val="0"/>
                        </a:spcAft>
                      </a:pPr>
                      <a:r>
                        <a:rPr lang="en-US" sz="1600" b="0" dirty="0" smtClean="0">
                          <a:solidFill>
                            <a:schemeClr val="tx1"/>
                          </a:solidFill>
                          <a:effectLst/>
                          <a:latin typeface="+mn-lt"/>
                          <a:ea typeface="+mn-ea"/>
                          <a:cs typeface="+mn-cs"/>
                        </a:rPr>
                        <a:t>EIBP</a:t>
                      </a:r>
                      <a:endParaRPr lang="en-US" sz="16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000" b="0" dirty="0">
                          <a:solidFill>
                            <a:schemeClr val="tx1"/>
                          </a:solidFill>
                          <a:effectLst/>
                        </a:rPr>
                        <a:t>1</a:t>
                      </a:r>
                      <a:endParaRPr lang="en-US" sz="20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algn="ctr">
                        <a:spcBef>
                          <a:spcPts val="0"/>
                        </a:spcBef>
                        <a:spcAft>
                          <a:spcPts val="0"/>
                        </a:spcAft>
                      </a:pPr>
                      <a:r>
                        <a:rPr lang="en-US" sz="2000" b="0" dirty="0">
                          <a:solidFill>
                            <a:schemeClr val="tx1"/>
                          </a:solidFill>
                          <a:effectLst/>
                        </a:rPr>
                        <a:t>2/27</a:t>
                      </a:r>
                      <a:endParaRPr lang="en-US" sz="28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800573628"/>
                  </a:ext>
                </a:extLst>
              </a:tr>
              <a:tr h="356355">
                <a:tc gridSpan="3">
                  <a:txBody>
                    <a:bodyPr/>
                    <a:lstStyle/>
                    <a:p>
                      <a:pPr marL="457200" marR="0" algn="ctr">
                        <a:spcBef>
                          <a:spcPts val="0"/>
                        </a:spcBef>
                        <a:spcAft>
                          <a:spcPts val="0"/>
                        </a:spcAft>
                      </a:pPr>
                      <a:r>
                        <a:rPr lang="en-US" sz="1600" b="0" dirty="0">
                          <a:solidFill>
                            <a:schemeClr val="tx1"/>
                          </a:solidFill>
                          <a:effectLst/>
                        </a:rPr>
                        <a:t>FAILURE BETWEEN N0 AND N1</a:t>
                      </a:r>
                      <a:endParaRPr lang="en-US" sz="20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656438985"/>
                  </a:ext>
                </a:extLst>
              </a:tr>
              <a:tr h="356355">
                <a:tc>
                  <a:txBody>
                    <a:bodyPr/>
                    <a:lstStyle/>
                    <a:p>
                      <a:pPr marL="0" marR="0" algn="just">
                        <a:spcBef>
                          <a:spcPts val="0"/>
                        </a:spcBef>
                        <a:spcAft>
                          <a:spcPts val="0"/>
                        </a:spcAft>
                      </a:pPr>
                      <a:r>
                        <a:rPr lang="en-US" sz="1600" b="0" dirty="0">
                          <a:solidFill>
                            <a:schemeClr val="tx1"/>
                          </a:solidFill>
                          <a:effectLst/>
                        </a:rPr>
                        <a:t>BGP</a:t>
                      </a:r>
                      <a:endParaRPr lang="en-US" sz="16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effectLst/>
                        </a:rPr>
                        <a:t>FD+100 </a:t>
                      </a:r>
                      <a:r>
                        <a:rPr lang="en-US" sz="1600" b="0" baseline="0" dirty="0" smtClean="0">
                          <a:solidFill>
                            <a:schemeClr val="tx1"/>
                          </a:solidFill>
                          <a:effectLst/>
                          <a:latin typeface="+mn-lt"/>
                          <a:ea typeface="+mn-ea"/>
                          <a:cs typeface="+mn-cs"/>
                        </a:rPr>
                        <a:t>(PR)</a:t>
                      </a:r>
                      <a:endParaRPr lang="en-US" sz="1600" b="0" dirty="0" smtClean="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600" b="0" dirty="0">
                          <a:solidFill>
                            <a:schemeClr val="tx1"/>
                          </a:solidFill>
                          <a:effectLst/>
                        </a:rPr>
                        <a:t>19/27</a:t>
                      </a:r>
                      <a:endParaRPr lang="en-US" sz="20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23852867"/>
                  </a:ext>
                </a:extLst>
              </a:tr>
              <a:tr h="356355">
                <a:tc>
                  <a:txBody>
                    <a:bodyPr/>
                    <a:lstStyle/>
                    <a:p>
                      <a:pPr marL="0" marR="0" algn="just">
                        <a:spcBef>
                          <a:spcPts val="0"/>
                        </a:spcBef>
                        <a:spcAft>
                          <a:spcPts val="0"/>
                        </a:spcAft>
                      </a:pPr>
                      <a:r>
                        <a:rPr lang="en-US" sz="1600" b="0" dirty="0">
                          <a:solidFill>
                            <a:schemeClr val="tx1"/>
                          </a:solidFill>
                          <a:effectLst/>
                        </a:rPr>
                        <a:t>OSPF</a:t>
                      </a:r>
                      <a:endParaRPr lang="en-US" sz="16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effectLst/>
                          <a:latin typeface="+mn-lt"/>
                          <a:ea typeface="+mn-ea"/>
                          <a:cs typeface="+mn-cs"/>
                        </a:rPr>
                        <a:t>FD+30 </a:t>
                      </a:r>
                      <a:r>
                        <a:rPr lang="en-US" sz="1600" b="0" baseline="0" dirty="0" smtClean="0">
                          <a:solidFill>
                            <a:schemeClr val="tx1"/>
                          </a:solidFill>
                          <a:effectLst/>
                          <a:latin typeface="+mn-lt"/>
                          <a:ea typeface="+mn-ea"/>
                          <a:cs typeface="+mn-cs"/>
                        </a:rPr>
                        <a:t>(PR)</a:t>
                      </a:r>
                      <a:endParaRPr lang="en-US" sz="1600" b="0" dirty="0" smtClean="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600" b="0" dirty="0">
                          <a:solidFill>
                            <a:schemeClr val="tx1"/>
                          </a:solidFill>
                          <a:effectLst/>
                        </a:rPr>
                        <a:t>27/27</a:t>
                      </a:r>
                      <a:endParaRPr lang="en-US" sz="20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73628072"/>
                  </a:ext>
                </a:extLst>
              </a:tr>
              <a:tr h="356355">
                <a:tc>
                  <a:txBody>
                    <a:bodyPr/>
                    <a:lstStyle/>
                    <a:p>
                      <a:pPr marL="0" marR="0" algn="just">
                        <a:spcBef>
                          <a:spcPts val="0"/>
                        </a:spcBef>
                        <a:spcAft>
                          <a:spcPts val="0"/>
                        </a:spcAft>
                      </a:pPr>
                      <a:r>
                        <a:rPr lang="en-US" sz="1600" b="0" dirty="0" smtClean="0">
                          <a:solidFill>
                            <a:schemeClr val="tx1"/>
                          </a:solidFill>
                          <a:effectLst/>
                        </a:rPr>
                        <a:t>EIBP</a:t>
                      </a:r>
                      <a:endParaRPr lang="en-US" sz="16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000" b="0" dirty="0">
                          <a:solidFill>
                            <a:schemeClr val="tx1"/>
                          </a:solidFill>
                          <a:effectLst/>
                        </a:rPr>
                        <a:t>1</a:t>
                      </a:r>
                      <a:endParaRPr lang="en-US" sz="20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algn="ctr">
                        <a:spcBef>
                          <a:spcPts val="0"/>
                        </a:spcBef>
                        <a:spcAft>
                          <a:spcPts val="0"/>
                        </a:spcAft>
                      </a:pPr>
                      <a:r>
                        <a:rPr lang="en-US" sz="2000" b="0" dirty="0">
                          <a:solidFill>
                            <a:schemeClr val="tx1"/>
                          </a:solidFill>
                          <a:effectLst/>
                        </a:rPr>
                        <a:t>2/27</a:t>
                      </a:r>
                      <a:endParaRPr lang="en-US" sz="28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265614959"/>
                  </a:ext>
                </a:extLst>
              </a:tr>
              <a:tr h="356355">
                <a:tc gridSpan="3">
                  <a:txBody>
                    <a:bodyPr/>
                    <a:lstStyle/>
                    <a:p>
                      <a:pPr marL="457200" marR="0" algn="ctr">
                        <a:spcBef>
                          <a:spcPts val="0"/>
                        </a:spcBef>
                        <a:spcAft>
                          <a:spcPts val="0"/>
                        </a:spcAft>
                      </a:pPr>
                      <a:r>
                        <a:rPr lang="en-US" sz="1600" b="0" dirty="0">
                          <a:solidFill>
                            <a:schemeClr val="tx1"/>
                          </a:solidFill>
                          <a:effectLst/>
                        </a:rPr>
                        <a:t>FAILURE BETWEEN N0 AND N3</a:t>
                      </a:r>
                      <a:endParaRPr lang="en-US" sz="20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220506681"/>
                  </a:ext>
                </a:extLst>
              </a:tr>
              <a:tr h="356355">
                <a:tc>
                  <a:txBody>
                    <a:bodyPr/>
                    <a:lstStyle/>
                    <a:p>
                      <a:pPr marL="0" marR="0" algn="just">
                        <a:spcBef>
                          <a:spcPts val="0"/>
                        </a:spcBef>
                        <a:spcAft>
                          <a:spcPts val="0"/>
                        </a:spcAft>
                      </a:pPr>
                      <a:r>
                        <a:rPr lang="en-US" sz="1600" b="0" dirty="0">
                          <a:solidFill>
                            <a:schemeClr val="tx1"/>
                          </a:solidFill>
                          <a:effectLst/>
                        </a:rPr>
                        <a:t>BGP</a:t>
                      </a:r>
                      <a:endParaRPr lang="en-US" sz="16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effectLst/>
                          <a:latin typeface="+mn-lt"/>
                          <a:ea typeface="+mn-ea"/>
                          <a:cs typeface="+mn-cs"/>
                        </a:rPr>
                        <a:t>FD+100 </a:t>
                      </a:r>
                      <a:r>
                        <a:rPr lang="en-US" sz="1600" b="0" baseline="0" dirty="0" smtClean="0">
                          <a:solidFill>
                            <a:schemeClr val="tx1"/>
                          </a:solidFill>
                          <a:effectLst/>
                          <a:latin typeface="+mn-lt"/>
                          <a:ea typeface="+mn-ea"/>
                          <a:cs typeface="+mn-cs"/>
                        </a:rPr>
                        <a:t>(PR)</a:t>
                      </a:r>
                      <a:endParaRPr lang="en-US" sz="1600" b="0" dirty="0" smtClean="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600" b="0" dirty="0">
                          <a:solidFill>
                            <a:schemeClr val="tx1"/>
                          </a:solidFill>
                          <a:effectLst/>
                        </a:rPr>
                        <a:t>27/27</a:t>
                      </a:r>
                      <a:endParaRPr lang="en-US" sz="20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32877472"/>
                  </a:ext>
                </a:extLst>
              </a:tr>
              <a:tr h="356355">
                <a:tc>
                  <a:txBody>
                    <a:bodyPr/>
                    <a:lstStyle/>
                    <a:p>
                      <a:pPr marL="0" marR="0" algn="just">
                        <a:spcBef>
                          <a:spcPts val="0"/>
                        </a:spcBef>
                        <a:spcAft>
                          <a:spcPts val="0"/>
                        </a:spcAft>
                      </a:pPr>
                      <a:r>
                        <a:rPr lang="en-US" sz="1600" b="0" dirty="0">
                          <a:solidFill>
                            <a:schemeClr val="tx1"/>
                          </a:solidFill>
                          <a:effectLst/>
                        </a:rPr>
                        <a:t>OSPF</a:t>
                      </a:r>
                      <a:endParaRPr lang="en-US" sz="16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effectLst/>
                        </a:rPr>
                        <a:t>FD+30 </a:t>
                      </a:r>
                      <a:r>
                        <a:rPr lang="en-US" sz="1600" b="0" baseline="0" dirty="0" smtClean="0">
                          <a:solidFill>
                            <a:schemeClr val="tx1"/>
                          </a:solidFill>
                          <a:effectLst/>
                          <a:latin typeface="+mn-lt"/>
                          <a:ea typeface="+mn-ea"/>
                          <a:cs typeface="+mn-cs"/>
                        </a:rPr>
                        <a:t>(PR)</a:t>
                      </a:r>
                      <a:endParaRPr lang="en-US" sz="1600" b="0" dirty="0" smtClean="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600" b="0" dirty="0">
                          <a:solidFill>
                            <a:schemeClr val="tx1"/>
                          </a:solidFill>
                          <a:effectLst/>
                        </a:rPr>
                        <a:t>25/27</a:t>
                      </a:r>
                      <a:endParaRPr lang="en-US" sz="20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63431589"/>
                  </a:ext>
                </a:extLst>
              </a:tr>
              <a:tr h="356355">
                <a:tc>
                  <a:txBody>
                    <a:bodyPr/>
                    <a:lstStyle/>
                    <a:p>
                      <a:pPr marL="0" marR="0" algn="just">
                        <a:spcBef>
                          <a:spcPts val="0"/>
                        </a:spcBef>
                        <a:spcAft>
                          <a:spcPts val="0"/>
                        </a:spcAft>
                      </a:pPr>
                      <a:r>
                        <a:rPr lang="en-US" sz="1600" b="0" dirty="0" smtClean="0">
                          <a:solidFill>
                            <a:schemeClr val="tx1"/>
                          </a:solidFill>
                          <a:effectLst/>
                        </a:rPr>
                        <a:t>EIBP</a:t>
                      </a:r>
                      <a:endParaRPr lang="en-US" sz="16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000" b="0" dirty="0">
                          <a:solidFill>
                            <a:schemeClr val="tx1"/>
                          </a:solidFill>
                          <a:effectLst/>
                        </a:rPr>
                        <a:t>3</a:t>
                      </a:r>
                      <a:endParaRPr lang="en-US" sz="20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algn="ctr">
                        <a:spcBef>
                          <a:spcPts val="0"/>
                        </a:spcBef>
                        <a:spcAft>
                          <a:spcPts val="0"/>
                        </a:spcAft>
                      </a:pPr>
                      <a:r>
                        <a:rPr lang="en-US" sz="2000" b="0" dirty="0">
                          <a:solidFill>
                            <a:schemeClr val="tx1"/>
                          </a:solidFill>
                          <a:effectLst/>
                        </a:rPr>
                        <a:t>5/27</a:t>
                      </a:r>
                      <a:endParaRPr lang="en-US" sz="2800" b="0"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3695121625"/>
                  </a:ext>
                </a:extLst>
              </a:tr>
              <a:tr h="356355">
                <a:tc gridSpan="3">
                  <a:txBody>
                    <a:bodyPr/>
                    <a:lstStyle/>
                    <a:p>
                      <a:pPr marL="0" marR="0" algn="ctr">
                        <a:spcBef>
                          <a:spcPts val="0"/>
                        </a:spcBef>
                        <a:spcAft>
                          <a:spcPts val="0"/>
                        </a:spcAft>
                      </a:pPr>
                      <a:r>
                        <a:rPr lang="en-US" sz="1600" b="0" dirty="0" smtClean="0">
                          <a:effectLst/>
                          <a:latin typeface="Times New Roman" panose="02020603050405020304" pitchFamily="18" charset="0"/>
                          <a:ea typeface="SimSun" panose="02010600030101010101" pitchFamily="2" charset="-122"/>
                          <a:cs typeface="Times New Roman" panose="02020603050405020304" pitchFamily="18" charset="0"/>
                        </a:rPr>
                        <a:t>FD</a:t>
                      </a:r>
                      <a:r>
                        <a:rPr lang="en-US" sz="1600" b="0" baseline="0" dirty="0" smtClean="0">
                          <a:effectLst/>
                          <a:latin typeface="Times New Roman" panose="02020603050405020304" pitchFamily="18" charset="0"/>
                          <a:ea typeface="SimSun" panose="02010600030101010101" pitchFamily="2" charset="-122"/>
                          <a:cs typeface="Times New Roman" panose="02020603050405020304" pitchFamily="18" charset="0"/>
                        </a:rPr>
                        <a:t> – Failure Detection, PR – Protocol Recovery </a:t>
                      </a:r>
                      <a:endParaRPr lang="en-US" sz="1600" b="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pPr marL="0" marR="0" algn="ctr">
                        <a:spcBef>
                          <a:spcPts val="0"/>
                        </a:spcBef>
                        <a:spcAft>
                          <a:spcPts val="0"/>
                        </a:spcAft>
                      </a:pPr>
                      <a:endParaRPr lang="en-US" sz="2000" b="1"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solidFill>
                  </a:tcPr>
                </a:tc>
                <a:tc hMerge="1">
                  <a:txBody>
                    <a:bodyPr/>
                    <a:lstStyle/>
                    <a:p>
                      <a:pPr marL="0" marR="0" algn="ctr">
                        <a:spcBef>
                          <a:spcPts val="0"/>
                        </a:spcBef>
                        <a:spcAft>
                          <a:spcPts val="0"/>
                        </a:spcAft>
                      </a:pPr>
                      <a:endParaRPr lang="en-US" sz="2800" b="1" dirty="0">
                        <a:solidFill>
                          <a:schemeClr val="tx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3303868324"/>
                  </a:ext>
                </a:extLst>
              </a:tr>
            </a:tbl>
          </a:graphicData>
        </a:graphic>
      </p:graphicFrame>
      <p:sp>
        <p:nvSpPr>
          <p:cNvPr id="3" name="TextBox 2"/>
          <p:cNvSpPr txBox="1"/>
          <p:nvPr/>
        </p:nvSpPr>
        <p:spPr>
          <a:xfrm>
            <a:off x="7076554" y="1388193"/>
            <a:ext cx="4885073" cy="1815882"/>
          </a:xfrm>
          <a:prstGeom prst="rect">
            <a:avLst/>
          </a:prstGeom>
          <a:noFill/>
        </p:spPr>
        <p:txBody>
          <a:bodyPr wrap="square" rtlCol="0">
            <a:spAutoFit/>
          </a:bodyPr>
          <a:lstStyle/>
          <a:p>
            <a:pPr marL="285750" indent="-285750">
              <a:buFont typeface="Arial" panose="020B0604020202020204" pitchFamily="34" charset="0"/>
              <a:buChar char="•"/>
            </a:pPr>
            <a:r>
              <a:rPr lang="en-US" sz="1600" u="sng" dirty="0" smtClean="0">
                <a:solidFill>
                  <a:schemeClr val="tx1">
                    <a:lumMod val="65000"/>
                    <a:lumOff val="35000"/>
                  </a:schemeClr>
                </a:solidFill>
                <a:latin typeface="Arial" panose="020B0604020202020204" pitchFamily="34" charset="0"/>
                <a:cs typeface="Arial" panose="020B0604020202020204" pitchFamily="34" charset="0"/>
              </a:rPr>
              <a:t>CONVERGENCE TIME </a:t>
            </a:r>
            <a:r>
              <a:rPr lang="en-US" sz="1600" dirty="0" smtClean="0">
                <a:solidFill>
                  <a:schemeClr val="tx1">
                    <a:lumMod val="65000"/>
                    <a:lumOff val="35000"/>
                  </a:schemeClr>
                </a:solidFill>
                <a:latin typeface="Arial" panose="020B0604020202020204" pitchFamily="34" charset="0"/>
                <a:cs typeface="Arial" panose="020B0604020202020204" pitchFamily="34" charset="0"/>
              </a:rPr>
              <a:t>in secs is the recovery time after a link failure. </a:t>
            </a:r>
          </a:p>
          <a:p>
            <a:pPr marL="285750" indent="-285750">
              <a:buFont typeface="Arial" panose="020B0604020202020204" pitchFamily="34" charset="0"/>
              <a:buChar char="•"/>
            </a:pPr>
            <a:r>
              <a:rPr lang="en-US" sz="1600" dirty="0" smtClean="0">
                <a:solidFill>
                  <a:schemeClr val="tx1">
                    <a:lumMod val="65000"/>
                    <a:lumOff val="35000"/>
                  </a:schemeClr>
                </a:solidFill>
                <a:latin typeface="Arial" panose="020B0604020202020204" pitchFamily="34" charset="0"/>
                <a:cs typeface="Arial" panose="020B0604020202020204" pitchFamily="34" charset="0"/>
              </a:rPr>
              <a:t>Deducting the failure detection time BGP records &gt; 80 seconds for its tables to stabilize</a:t>
            </a:r>
          </a:p>
          <a:p>
            <a:pPr marL="285750" indent="-285750">
              <a:buFont typeface="Arial" panose="020B0604020202020204" pitchFamily="34" charset="0"/>
              <a:buChar char="•"/>
            </a:pPr>
            <a:r>
              <a:rPr lang="en-US" sz="1600" dirty="0" smtClean="0">
                <a:solidFill>
                  <a:schemeClr val="tx1">
                    <a:lumMod val="65000"/>
                    <a:lumOff val="35000"/>
                  </a:schemeClr>
                </a:solidFill>
                <a:latin typeface="Arial" panose="020B0604020202020204" pitchFamily="34" charset="0"/>
                <a:cs typeface="Arial" panose="020B0604020202020204" pitchFamily="34" charset="0"/>
              </a:rPr>
              <a:t>OSPF records &gt; 30 seconds for its tables to stabilize</a:t>
            </a:r>
          </a:p>
          <a:p>
            <a:pPr marL="285750" indent="-285750">
              <a:buFont typeface="Arial" panose="020B0604020202020204" pitchFamily="34" charset="0"/>
              <a:buChar char="•"/>
            </a:pPr>
            <a:r>
              <a:rPr lang="en-US" sz="1600" dirty="0" smtClean="0">
                <a:solidFill>
                  <a:schemeClr val="tx1">
                    <a:lumMod val="65000"/>
                    <a:lumOff val="35000"/>
                  </a:schemeClr>
                </a:solidFill>
                <a:latin typeface="Arial" panose="020B0604020202020204" pitchFamily="34" charset="0"/>
                <a:cs typeface="Arial" panose="020B0604020202020204" pitchFamily="34" charset="0"/>
              </a:rPr>
              <a:t>EIBP records 1 second.</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TextBox 7"/>
          <p:cNvSpPr txBox="1"/>
          <p:nvPr/>
        </p:nvSpPr>
        <p:spPr>
          <a:xfrm>
            <a:off x="7127690" y="3874962"/>
            <a:ext cx="4493696" cy="1815882"/>
          </a:xfrm>
          <a:prstGeom prst="rect">
            <a:avLst/>
          </a:prstGeom>
          <a:noFill/>
        </p:spPr>
        <p:txBody>
          <a:bodyPr wrap="square" rtlCol="0">
            <a:spAutoFit/>
          </a:bodyPr>
          <a:lstStyle/>
          <a:p>
            <a:pPr marL="285750" indent="-285750">
              <a:buFont typeface="Arial" panose="020B0604020202020204" pitchFamily="34" charset="0"/>
              <a:buChar char="•"/>
            </a:pPr>
            <a:r>
              <a:rPr lang="en-US" sz="1600" u="sng" dirty="0" smtClean="0">
                <a:solidFill>
                  <a:schemeClr val="tx1">
                    <a:lumMod val="65000"/>
                    <a:lumOff val="35000"/>
                  </a:schemeClr>
                </a:solidFill>
                <a:latin typeface="Arial" panose="020B0604020202020204" pitchFamily="34" charset="0"/>
                <a:cs typeface="Arial" panose="020B0604020202020204" pitchFamily="34" charset="0"/>
              </a:rPr>
              <a:t>IMPACT RATIO </a:t>
            </a:r>
            <a:r>
              <a:rPr lang="en-US" sz="1600" dirty="0" smtClean="0">
                <a:solidFill>
                  <a:schemeClr val="tx1">
                    <a:lumMod val="65000"/>
                    <a:lumOff val="35000"/>
                  </a:schemeClr>
                </a:solidFill>
                <a:latin typeface="Arial" panose="020B0604020202020204" pitchFamily="34" charset="0"/>
                <a:cs typeface="Arial" panose="020B0604020202020204" pitchFamily="34" charset="0"/>
              </a:rPr>
              <a:t>is the number of routers that update their routing  tables on a link failure. </a:t>
            </a:r>
          </a:p>
          <a:p>
            <a:pPr marL="285750" indent="-285750">
              <a:buFont typeface="Arial" panose="020B0604020202020204" pitchFamily="34" charset="0"/>
              <a:buChar char="•"/>
            </a:pPr>
            <a:r>
              <a:rPr lang="en-US" sz="1600" dirty="0" smtClean="0">
                <a:solidFill>
                  <a:schemeClr val="tx1">
                    <a:lumMod val="65000"/>
                    <a:lumOff val="35000"/>
                  </a:schemeClr>
                </a:solidFill>
                <a:latin typeface="Arial" panose="020B0604020202020204" pitchFamily="34" charset="0"/>
                <a:cs typeface="Arial" panose="020B0604020202020204" pitchFamily="34" charset="0"/>
              </a:rPr>
              <a:t>With BGP most routers update. </a:t>
            </a:r>
          </a:p>
          <a:p>
            <a:pPr marL="285750" indent="-285750">
              <a:buFont typeface="Arial" panose="020B0604020202020204" pitchFamily="34" charset="0"/>
              <a:buChar char="•"/>
            </a:pPr>
            <a:r>
              <a:rPr lang="en-US" sz="1600" dirty="0" smtClean="0">
                <a:solidFill>
                  <a:schemeClr val="tx1">
                    <a:lumMod val="65000"/>
                    <a:lumOff val="35000"/>
                  </a:schemeClr>
                </a:solidFill>
                <a:latin typeface="Arial" panose="020B0604020202020204" pitchFamily="34" charset="0"/>
                <a:cs typeface="Arial" panose="020B0604020202020204" pitchFamily="34" charset="0"/>
              </a:rPr>
              <a:t>With OSPF in certain cases impact ratio is slightly below 1/3. </a:t>
            </a:r>
          </a:p>
          <a:p>
            <a:pPr marL="285750" indent="-285750">
              <a:buFont typeface="Arial" panose="020B0604020202020204" pitchFamily="34" charset="0"/>
              <a:buChar char="•"/>
            </a:pPr>
            <a:r>
              <a:rPr lang="en-US" sz="1600" dirty="0" smtClean="0">
                <a:solidFill>
                  <a:schemeClr val="tx1">
                    <a:lumMod val="65000"/>
                    <a:lumOff val="35000"/>
                  </a:schemeClr>
                </a:solidFill>
                <a:latin typeface="Arial" panose="020B0604020202020204" pitchFamily="34" charset="0"/>
                <a:cs typeface="Arial" panose="020B0604020202020204" pitchFamily="34" charset="0"/>
              </a:rPr>
              <a:t>With EIBP less than 1/5 and in many cases less than 1/13. </a:t>
            </a:r>
          </a:p>
        </p:txBody>
      </p:sp>
    </p:spTree>
    <p:extLst>
      <p:ext uri="{BB962C8B-B14F-4D97-AF65-F5344CB8AC3E}">
        <p14:creationId xmlns:p14="http://schemas.microsoft.com/office/powerpoint/2010/main" val="16792519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407D8-0D87-EC4F-B2A4-D93413ECF232}"/>
              </a:ext>
            </a:extLst>
          </p:cNvPr>
          <p:cNvSpPr>
            <a:spLocks noGrp="1"/>
          </p:cNvSpPr>
          <p:nvPr>
            <p:ph type="title"/>
          </p:nvPr>
        </p:nvSpPr>
        <p:spPr>
          <a:xfrm>
            <a:off x="2592925" y="624110"/>
            <a:ext cx="8911687" cy="831203"/>
          </a:xfrm>
        </p:spPr>
        <p:txBody>
          <a:bodyPr/>
          <a:lstStyle/>
          <a:p>
            <a:r>
              <a:rPr lang="en-US" dirty="0" smtClean="0">
                <a:latin typeface="Arial" panose="020B0604020202020204" pitchFamily="34" charset="0"/>
                <a:cs typeface="Arial" panose="020B0604020202020204" pitchFamily="34" charset="0"/>
              </a:rPr>
              <a:t>Routing Table </a:t>
            </a:r>
            <a:r>
              <a:rPr lang="en-US" dirty="0">
                <a:latin typeface="Arial" panose="020B0604020202020204" pitchFamily="34" charset="0"/>
                <a:cs typeface="Arial" panose="020B0604020202020204" pitchFamily="34" charset="0"/>
              </a:rPr>
              <a:t>Sizes</a:t>
            </a:r>
          </a:p>
        </p:txBody>
      </p:sp>
      <p:sp>
        <p:nvSpPr>
          <p:cNvPr id="4" name="Date Placeholder 3">
            <a:extLst>
              <a:ext uri="{FF2B5EF4-FFF2-40B4-BE49-F238E27FC236}">
                <a16:creationId xmlns:a16="http://schemas.microsoft.com/office/drawing/2014/main" id="{7B8E8998-58ED-7B42-8F34-E64727C77AF0}"/>
              </a:ext>
            </a:extLst>
          </p:cNvPr>
          <p:cNvSpPr>
            <a:spLocks noGrp="1"/>
          </p:cNvSpPr>
          <p:nvPr>
            <p:ph type="dt" sz="half" idx="10"/>
          </p:nvPr>
        </p:nvSpPr>
        <p:spPr/>
        <p:txBody>
          <a:bodyPr/>
          <a:lstStyle/>
          <a:p>
            <a:fld id="{67F8C756-06D5-834B-B633-9C31D5ABB125}" type="datetime1">
              <a:rPr lang="en-US" smtClean="0"/>
              <a:t>10/14/2020</a:t>
            </a:fld>
            <a:endParaRPr lang="en-US"/>
          </a:p>
        </p:txBody>
      </p:sp>
      <p:sp>
        <p:nvSpPr>
          <p:cNvPr id="5" name="Slide Number Placeholder 4">
            <a:extLst>
              <a:ext uri="{FF2B5EF4-FFF2-40B4-BE49-F238E27FC236}">
                <a16:creationId xmlns:a16="http://schemas.microsoft.com/office/drawing/2014/main" id="{20BC182B-46C2-CA46-B1E1-6D62A8E67215}"/>
              </a:ext>
            </a:extLst>
          </p:cNvPr>
          <p:cNvSpPr>
            <a:spLocks noGrp="1"/>
          </p:cNvSpPr>
          <p:nvPr>
            <p:ph type="sldNum" sz="quarter" idx="12"/>
          </p:nvPr>
        </p:nvSpPr>
        <p:spPr/>
        <p:txBody>
          <a:bodyPr/>
          <a:lstStyle/>
          <a:p>
            <a:fld id="{BBB1119D-FF0F-D548-9658-960D385AC394}" type="slidenum">
              <a:rPr lang="en-US" smtClean="0"/>
              <a:t>23</a:t>
            </a:fld>
            <a:endParaRPr lang="en-US" dirty="0"/>
          </a:p>
        </p:txBody>
      </p:sp>
      <p:graphicFrame>
        <p:nvGraphicFramePr>
          <p:cNvPr id="6" name="Table 5">
            <a:extLst>
              <a:ext uri="{FF2B5EF4-FFF2-40B4-BE49-F238E27FC236}">
                <a16:creationId xmlns:a16="http://schemas.microsoft.com/office/drawing/2014/main" id="{2D18EF18-BD41-DB44-BFE2-06757E49681A}"/>
              </a:ext>
            </a:extLst>
          </p:cNvPr>
          <p:cNvGraphicFramePr>
            <a:graphicFrameLocks noGrp="1"/>
          </p:cNvGraphicFramePr>
          <p:nvPr>
            <p:extLst>
              <p:ext uri="{D42A27DB-BD31-4B8C-83A1-F6EECF244321}">
                <p14:modId xmlns:p14="http://schemas.microsoft.com/office/powerpoint/2010/main" val="832077513"/>
              </p:ext>
            </p:extLst>
          </p:nvPr>
        </p:nvGraphicFramePr>
        <p:xfrm>
          <a:off x="2608413" y="1859452"/>
          <a:ext cx="4430209" cy="2491940"/>
        </p:xfrm>
        <a:graphic>
          <a:graphicData uri="http://schemas.openxmlformats.org/drawingml/2006/table">
            <a:tbl>
              <a:tblPr>
                <a:tableStyleId>{5C22544A-7EE6-4342-B048-85BDC9FD1C3A}</a:tableStyleId>
              </a:tblPr>
              <a:tblGrid>
                <a:gridCol w="1269161">
                  <a:extLst>
                    <a:ext uri="{9D8B030D-6E8A-4147-A177-3AD203B41FA5}">
                      <a16:colId xmlns:a16="http://schemas.microsoft.com/office/drawing/2014/main" val="1959606443"/>
                    </a:ext>
                  </a:extLst>
                </a:gridCol>
                <a:gridCol w="1004293">
                  <a:extLst>
                    <a:ext uri="{9D8B030D-6E8A-4147-A177-3AD203B41FA5}">
                      <a16:colId xmlns:a16="http://schemas.microsoft.com/office/drawing/2014/main" val="3038876534"/>
                    </a:ext>
                  </a:extLst>
                </a:gridCol>
                <a:gridCol w="2156755">
                  <a:extLst>
                    <a:ext uri="{9D8B030D-6E8A-4147-A177-3AD203B41FA5}">
                      <a16:colId xmlns:a16="http://schemas.microsoft.com/office/drawing/2014/main" val="3788228267"/>
                    </a:ext>
                  </a:extLst>
                </a:gridCol>
              </a:tblGrid>
              <a:tr h="664355">
                <a:tc>
                  <a:txBody>
                    <a:bodyPr/>
                    <a:lstStyle/>
                    <a:p>
                      <a:pPr marL="0" marR="0" algn="ctr">
                        <a:spcBef>
                          <a:spcPts val="0"/>
                        </a:spcBef>
                        <a:spcAft>
                          <a:spcPts val="0"/>
                        </a:spcAft>
                      </a:pPr>
                      <a:r>
                        <a:rPr lang="en-US" sz="2000" dirty="0">
                          <a:effectLst/>
                        </a:rPr>
                        <a:t>Protocol</a:t>
                      </a:r>
                      <a:endParaRPr lang="en-US" sz="2000" b="1" dirty="0">
                        <a:effectLst/>
                        <a:latin typeface="Times New Roman" panose="02020603050405020304" pitchFamily="18" charset="0"/>
                        <a:ea typeface="SimSun" panose="02010600030101010101" pitchFamily="2" charset="-122"/>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gridSpan="2">
                  <a:txBody>
                    <a:bodyPr/>
                    <a:lstStyle/>
                    <a:p>
                      <a:pPr marL="0" marR="0" algn="ctr">
                        <a:spcBef>
                          <a:spcPts val="0"/>
                        </a:spcBef>
                        <a:spcAft>
                          <a:spcPts val="0"/>
                        </a:spcAft>
                      </a:pPr>
                      <a:r>
                        <a:rPr lang="en-US" sz="1800" dirty="0" smtClean="0">
                          <a:effectLst/>
                        </a:rPr>
                        <a:t>Routing Table Size</a:t>
                      </a:r>
                      <a:endParaRPr lang="en-US" sz="1800" b="1" i="1" dirty="0">
                        <a:effectLst/>
                        <a:latin typeface="Times New Roman" panose="02020603050405020304" pitchFamily="18" charset="0"/>
                        <a:ea typeface="SimSun" panose="02010600030101010101" pitchFamily="2" charset="-122"/>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3357137467"/>
                  </a:ext>
                </a:extLst>
              </a:tr>
              <a:tr h="553630">
                <a:tc>
                  <a:txBody>
                    <a:bodyPr/>
                    <a:lstStyle/>
                    <a:p>
                      <a:pPr marL="0" marR="0" algn="just">
                        <a:spcBef>
                          <a:spcPts val="0"/>
                        </a:spcBef>
                        <a:spcAft>
                          <a:spcPts val="0"/>
                        </a:spcAft>
                      </a:pPr>
                      <a:r>
                        <a:rPr lang="en-US" sz="2000" dirty="0">
                          <a:effectLst/>
                        </a:rPr>
                        <a:t>BGP</a:t>
                      </a:r>
                      <a:endParaRPr lang="en-US" sz="2000" dirty="0">
                        <a:effectLst/>
                        <a:latin typeface="Times New Roman" panose="02020603050405020304" pitchFamily="18" charset="0"/>
                        <a:ea typeface="SimSun" panose="02010600030101010101" pitchFamily="2" charset="-122"/>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000" dirty="0">
                          <a:effectLst/>
                        </a:rPr>
                        <a:t>93</a:t>
                      </a:r>
                      <a:endParaRPr lang="en-US" sz="2000" dirty="0">
                        <a:effectLst/>
                        <a:latin typeface="Times New Roman" panose="02020603050405020304" pitchFamily="18" charset="0"/>
                        <a:ea typeface="SimSun" panose="02010600030101010101" pitchFamily="2" charset="-122"/>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000" dirty="0" smtClean="0">
                          <a:effectLst/>
                        </a:rPr>
                        <a:t>multiple </a:t>
                      </a:r>
                      <a:r>
                        <a:rPr lang="en-US" sz="2000" dirty="0">
                          <a:effectLst/>
                        </a:rPr>
                        <a:t>backup </a:t>
                      </a:r>
                      <a:endParaRPr lang="en-US" sz="2800" dirty="0">
                        <a:effectLst/>
                        <a:latin typeface="Times New Roman" panose="02020603050405020304" pitchFamily="18" charset="0"/>
                        <a:ea typeface="SimSun" panose="02010600030101010101" pitchFamily="2" charset="-122"/>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33551907"/>
                  </a:ext>
                </a:extLst>
              </a:tr>
              <a:tr h="664355">
                <a:tc>
                  <a:txBody>
                    <a:bodyPr/>
                    <a:lstStyle/>
                    <a:p>
                      <a:pPr marL="0" marR="0" algn="just">
                        <a:spcBef>
                          <a:spcPts val="0"/>
                        </a:spcBef>
                        <a:spcAft>
                          <a:spcPts val="0"/>
                        </a:spcAft>
                      </a:pPr>
                      <a:r>
                        <a:rPr lang="en-US" sz="2000" dirty="0">
                          <a:effectLst/>
                        </a:rPr>
                        <a:t>OSPF</a:t>
                      </a:r>
                      <a:endParaRPr lang="en-US" sz="2000" dirty="0">
                        <a:effectLst/>
                        <a:latin typeface="Times New Roman" panose="02020603050405020304" pitchFamily="18" charset="0"/>
                        <a:ea typeface="SimSun" panose="02010600030101010101" pitchFamily="2" charset="-122"/>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000" dirty="0">
                          <a:effectLst/>
                        </a:rPr>
                        <a:t>83</a:t>
                      </a:r>
                      <a:endParaRPr lang="en-US" sz="2000" dirty="0">
                        <a:effectLst/>
                        <a:latin typeface="Times New Roman" panose="02020603050405020304" pitchFamily="18" charset="0"/>
                        <a:ea typeface="SimSun" panose="02010600030101010101" pitchFamily="2" charset="-122"/>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000" dirty="0" smtClean="0">
                          <a:effectLst/>
                        </a:rPr>
                        <a:t>at </a:t>
                      </a:r>
                      <a:r>
                        <a:rPr lang="en-US" sz="2000" dirty="0">
                          <a:effectLst/>
                        </a:rPr>
                        <a:t>least 1 </a:t>
                      </a:r>
                      <a:r>
                        <a:rPr lang="en-US" sz="2000" dirty="0" smtClean="0">
                          <a:effectLst/>
                        </a:rPr>
                        <a:t>backup</a:t>
                      </a:r>
                      <a:endParaRPr lang="en-US" sz="2800" dirty="0">
                        <a:effectLst/>
                        <a:latin typeface="Times New Roman" panose="02020603050405020304" pitchFamily="18" charset="0"/>
                        <a:ea typeface="SimSun" panose="02010600030101010101" pitchFamily="2" charset="-122"/>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4951020"/>
                  </a:ext>
                </a:extLst>
              </a:tr>
              <a:tr h="553630">
                <a:tc>
                  <a:txBody>
                    <a:bodyPr/>
                    <a:lstStyle/>
                    <a:p>
                      <a:pPr marL="0" marR="0" algn="just">
                        <a:spcBef>
                          <a:spcPts val="0"/>
                        </a:spcBef>
                        <a:spcAft>
                          <a:spcPts val="0"/>
                        </a:spcAft>
                      </a:pPr>
                      <a:r>
                        <a:rPr lang="en-US" sz="2000" b="0" dirty="0">
                          <a:solidFill>
                            <a:schemeClr val="tx1"/>
                          </a:solidFill>
                          <a:effectLst/>
                        </a:rPr>
                        <a:t>EIBL</a:t>
                      </a:r>
                      <a:endParaRPr lang="en-US" sz="2000" b="0" dirty="0">
                        <a:solidFill>
                          <a:schemeClr val="tx1"/>
                        </a:solidFill>
                        <a:effectLst/>
                        <a:latin typeface="Times New Roman" panose="02020603050405020304" pitchFamily="18" charset="0"/>
                        <a:ea typeface="SimSun" panose="02010600030101010101" pitchFamily="2" charset="-122"/>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algn="ctr">
                        <a:spcBef>
                          <a:spcPts val="0"/>
                        </a:spcBef>
                        <a:spcAft>
                          <a:spcPts val="0"/>
                        </a:spcAft>
                      </a:pPr>
                      <a:r>
                        <a:rPr lang="en-US" sz="2000" b="0" dirty="0">
                          <a:solidFill>
                            <a:schemeClr val="tx1"/>
                          </a:solidFill>
                          <a:effectLst/>
                        </a:rPr>
                        <a:t>5</a:t>
                      </a:r>
                      <a:endParaRPr lang="en-US" sz="2000" b="0" dirty="0">
                        <a:solidFill>
                          <a:schemeClr val="tx1"/>
                        </a:solidFill>
                        <a:effectLst/>
                        <a:latin typeface="Times New Roman" panose="02020603050405020304" pitchFamily="18" charset="0"/>
                        <a:ea typeface="SimSun" panose="02010600030101010101" pitchFamily="2" charset="-122"/>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algn="ctr">
                        <a:spcBef>
                          <a:spcPts val="0"/>
                        </a:spcBef>
                        <a:spcAft>
                          <a:spcPts val="0"/>
                        </a:spcAft>
                      </a:pPr>
                      <a:r>
                        <a:rPr lang="en-US" sz="2000" b="0" dirty="0">
                          <a:solidFill>
                            <a:schemeClr val="tx1"/>
                          </a:solidFill>
                          <a:effectLst/>
                        </a:rPr>
                        <a:t>Neighbor table Size</a:t>
                      </a:r>
                      <a:endParaRPr lang="en-US" sz="2800" b="0" dirty="0">
                        <a:solidFill>
                          <a:schemeClr val="tx1"/>
                        </a:solidFill>
                        <a:effectLst/>
                        <a:latin typeface="Times New Roman" panose="02020603050405020304" pitchFamily="18" charset="0"/>
                        <a:ea typeface="SimSun" panose="02010600030101010101" pitchFamily="2" charset="-122"/>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790187768"/>
                  </a:ext>
                </a:extLst>
              </a:tr>
            </a:tbl>
          </a:graphicData>
        </a:graphic>
      </p:graphicFrame>
      <p:sp>
        <p:nvSpPr>
          <p:cNvPr id="7" name="TextBox 6"/>
          <p:cNvSpPr txBox="1"/>
          <p:nvPr/>
        </p:nvSpPr>
        <p:spPr>
          <a:xfrm>
            <a:off x="7538485" y="1859452"/>
            <a:ext cx="3443840" cy="369332"/>
          </a:xfrm>
          <a:prstGeom prst="rect">
            <a:avLst/>
          </a:prstGeom>
          <a:noFill/>
        </p:spPr>
        <p:txBody>
          <a:bodyPr wrap="square" rtlCol="0">
            <a:spAutoFit/>
          </a:bodyPr>
          <a:lstStyle/>
          <a:p>
            <a:r>
              <a:rPr lang="en-US" b="1" dirty="0" smtClean="0">
                <a:latin typeface="Arial" panose="020B0604020202020204" pitchFamily="34" charset="0"/>
                <a:cs typeface="Arial" panose="020B0604020202020204" pitchFamily="34" charset="0"/>
              </a:rPr>
              <a:t>RESULTS INTERPRETATION</a:t>
            </a:r>
            <a:endParaRPr lang="en-US" b="1" dirty="0">
              <a:latin typeface="Arial" panose="020B0604020202020204" pitchFamily="34" charset="0"/>
              <a:cs typeface="Arial" panose="020B0604020202020204" pitchFamily="34" charset="0"/>
            </a:endParaRPr>
          </a:p>
        </p:txBody>
      </p:sp>
      <p:sp>
        <p:nvSpPr>
          <p:cNvPr id="8" name="TextBox 7"/>
          <p:cNvSpPr txBox="1"/>
          <p:nvPr/>
        </p:nvSpPr>
        <p:spPr>
          <a:xfrm>
            <a:off x="7538484" y="2362094"/>
            <a:ext cx="3615703" cy="1815882"/>
          </a:xfrm>
          <a:prstGeom prst="rect">
            <a:avLst/>
          </a:prstGeom>
          <a:noFill/>
        </p:spPr>
        <p:txBody>
          <a:bodyPr wrap="square" rtlCol="0">
            <a:spAutoFit/>
          </a:bodyPr>
          <a:lstStyle/>
          <a:p>
            <a:r>
              <a:rPr lang="en-US" sz="1600" u="sng" dirty="0" smtClean="0">
                <a:latin typeface="Arial" panose="020B0604020202020204" pitchFamily="34" charset="0"/>
                <a:cs typeface="Arial" panose="020B0604020202020204" pitchFamily="34" charset="0"/>
              </a:rPr>
              <a:t>ROUTING TABLE SIZE </a:t>
            </a:r>
            <a:r>
              <a:rPr lang="en-US" sz="1600" dirty="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provides a measure of scalability of the protocol. For a 27 router partial meshed topology, </a:t>
            </a:r>
          </a:p>
          <a:p>
            <a:pPr marL="285750" indent="-285750">
              <a:buFont typeface="Arial" panose="020B0604020202020204" pitchFamily="34" charset="0"/>
              <a:buChar char="•"/>
            </a:pPr>
            <a:r>
              <a:rPr lang="en-US" sz="1600" dirty="0" smtClean="0">
                <a:latin typeface="Arial" panose="020B0604020202020204" pitchFamily="34" charset="0"/>
                <a:cs typeface="Arial" panose="020B0604020202020204" pitchFamily="34" charset="0"/>
              </a:rPr>
              <a:t>BGP records 93 entries, </a:t>
            </a:r>
          </a:p>
          <a:p>
            <a:pPr marL="285750" indent="-285750">
              <a:buFont typeface="Arial" panose="020B0604020202020204" pitchFamily="34" charset="0"/>
              <a:buChar char="•"/>
            </a:pPr>
            <a:r>
              <a:rPr lang="en-US" sz="1600" dirty="0" smtClean="0">
                <a:latin typeface="Arial" panose="020B0604020202020204" pitchFamily="34" charset="0"/>
                <a:cs typeface="Arial" panose="020B0604020202020204" pitchFamily="34" charset="0"/>
              </a:rPr>
              <a:t>OSPF records 83 entries and the EIBP recorded a max of 5 entries </a:t>
            </a:r>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64062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6442B4-9045-8741-8B09-DA0E999F080A}"/>
              </a:ext>
            </a:extLst>
          </p:cNvPr>
          <p:cNvSpPr>
            <a:spLocks noGrp="1"/>
          </p:cNvSpPr>
          <p:nvPr>
            <p:ph type="title"/>
          </p:nvPr>
        </p:nvSpPr>
        <p:spPr>
          <a:xfrm>
            <a:off x="2307175" y="759207"/>
            <a:ext cx="8911687" cy="644291"/>
          </a:xfrm>
        </p:spPr>
        <p:txBody>
          <a:bodyPr>
            <a:normAutofit fontScale="90000"/>
          </a:bodyPr>
          <a:lstStyle/>
          <a:p>
            <a:r>
              <a:rPr lang="en-US" dirty="0">
                <a:latin typeface="Arial" panose="020B0604020202020204" pitchFamily="34" charset="0"/>
                <a:cs typeface="Arial" panose="020B0604020202020204" pitchFamily="34" charset="0"/>
              </a:rPr>
              <a:t>Benefits </a:t>
            </a:r>
            <a:r>
              <a:rPr lang="en-US"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24F4A901-ED13-3E4C-8FF0-6AF909FC3D61}"/>
              </a:ext>
            </a:extLst>
          </p:cNvPr>
          <p:cNvSpPr>
            <a:spLocks noGrp="1"/>
          </p:cNvSpPr>
          <p:nvPr>
            <p:ph idx="1"/>
          </p:nvPr>
        </p:nvSpPr>
        <p:spPr>
          <a:xfrm>
            <a:off x="2190217" y="1499376"/>
            <a:ext cx="8915400" cy="3777622"/>
          </a:xfrm>
        </p:spPr>
        <p:txBody>
          <a:bodyPr>
            <a:normAutofit fontScale="92500" lnSpcReduction="10000"/>
          </a:bodyPr>
          <a:lstStyle/>
          <a:p>
            <a:r>
              <a:rPr lang="en-US" sz="2000" dirty="0" smtClean="0">
                <a:latin typeface="Arial" panose="020B0604020202020204" pitchFamily="34" charset="0"/>
                <a:cs typeface="Arial" panose="020B0604020202020204" pitchFamily="34" charset="0"/>
              </a:rPr>
              <a:t>Several </a:t>
            </a:r>
            <a:r>
              <a:rPr lang="en-US" sz="2000" dirty="0">
                <a:latin typeface="Arial" panose="020B0604020202020204" pitchFamily="34" charset="0"/>
                <a:cs typeface="Arial" panose="020B0604020202020204" pitchFamily="34" charset="0"/>
              </a:rPr>
              <a:t>magnitudes in recovery time on failures</a:t>
            </a:r>
          </a:p>
          <a:p>
            <a:r>
              <a:rPr lang="en-US" sz="2000" dirty="0">
                <a:latin typeface="Arial" panose="020B0604020202020204" pitchFamily="34" charset="0"/>
                <a:cs typeface="Arial" panose="020B0604020202020204" pitchFamily="34" charset="0"/>
              </a:rPr>
              <a:t>Routing </a:t>
            </a:r>
            <a:r>
              <a:rPr lang="en-US" sz="2000" dirty="0" smtClean="0">
                <a:latin typeface="Arial" panose="020B0604020202020204" pitchFamily="34" charset="0"/>
                <a:cs typeface="Arial" panose="020B0604020202020204" pitchFamily="34" charset="0"/>
              </a:rPr>
              <a:t>simplified</a:t>
            </a:r>
          </a:p>
          <a:p>
            <a:pPr lvl="1"/>
            <a:r>
              <a:rPr lang="en-US" sz="1800" dirty="0" smtClean="0">
                <a:latin typeface="Arial" panose="020B0604020202020204" pitchFamily="34" charset="0"/>
                <a:cs typeface="Arial" panose="020B0604020202020204" pitchFamily="34" charset="0"/>
              </a:rPr>
              <a:t>A single protocol updates routing information + forwards packets</a:t>
            </a:r>
          </a:p>
          <a:p>
            <a:pPr lvl="1"/>
            <a:r>
              <a:rPr lang="en-US" sz="1800" dirty="0" smtClean="0">
                <a:latin typeface="Arial" panose="020B0604020202020204" pitchFamily="34" charset="0"/>
                <a:cs typeface="Arial" panose="020B0604020202020204" pitchFamily="34" charset="0"/>
              </a:rPr>
              <a:t>Integrated control and data operations</a:t>
            </a:r>
            <a:endParaRPr lang="en-US" sz="1800" dirty="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Improved </a:t>
            </a:r>
            <a:r>
              <a:rPr lang="en-US" sz="2000" dirty="0">
                <a:latin typeface="Arial" panose="020B0604020202020204" pitchFamily="34" charset="0"/>
                <a:cs typeface="Arial" panose="020B0604020202020204" pitchFamily="34" charset="0"/>
              </a:rPr>
              <a:t>Security and </a:t>
            </a:r>
            <a:r>
              <a:rPr lang="en-US" sz="2000" dirty="0" smtClean="0">
                <a:latin typeface="Arial" panose="020B0604020202020204" pitchFamily="34" charset="0"/>
                <a:cs typeface="Arial" panose="020B0604020202020204" pitchFamily="34" charset="0"/>
              </a:rPr>
              <a:t>Privacy for data transfers </a:t>
            </a:r>
          </a:p>
          <a:p>
            <a:r>
              <a:rPr lang="en-US" sz="2000" dirty="0" smtClean="0">
                <a:latin typeface="Arial" panose="020B0604020202020204" pitchFamily="34" charset="0"/>
                <a:cs typeface="Arial" panose="020B0604020202020204" pitchFamily="34" charset="0"/>
              </a:rPr>
              <a:t>Improved Fault Tolerance</a:t>
            </a:r>
          </a:p>
          <a:p>
            <a:r>
              <a:rPr lang="en-US" sz="2000" dirty="0">
                <a:latin typeface="Arial" panose="020B0604020202020204" pitchFamily="34" charset="0"/>
                <a:cs typeface="Arial" panose="020B0604020202020204" pitchFamily="34" charset="0"/>
              </a:rPr>
              <a:t>S</a:t>
            </a:r>
            <a:r>
              <a:rPr lang="en-US" sz="2000" dirty="0" smtClean="0">
                <a:latin typeface="Arial" panose="020B0604020202020204" pitchFamily="34" charset="0"/>
                <a:cs typeface="Arial" panose="020B0604020202020204" pitchFamily="34" charset="0"/>
              </a:rPr>
              <a:t>eamless interworking of intra-AS and Inter-AS operations</a:t>
            </a:r>
          </a:p>
          <a:p>
            <a:r>
              <a:rPr lang="en-US" sz="2000" dirty="0" smtClean="0">
                <a:latin typeface="Arial" panose="020B0604020202020204" pitchFamily="34" charset="0"/>
                <a:cs typeface="Arial" panose="020B0604020202020204" pitchFamily="34" charset="0"/>
              </a:rPr>
              <a:t>Easy deployment / migration </a:t>
            </a:r>
          </a:p>
          <a:p>
            <a:r>
              <a:rPr lang="en-US" sz="2000" dirty="0" smtClean="0">
                <a:latin typeface="Arial" panose="020B0604020202020204" pitchFamily="34" charset="0"/>
                <a:cs typeface="Arial" panose="020B0604020202020204" pitchFamily="34" charset="0"/>
              </a:rPr>
              <a:t>RIT news item </a:t>
            </a:r>
          </a:p>
          <a:p>
            <a:pPr lvl="1"/>
            <a:r>
              <a:rPr lang="en-US" sz="1800" u="sng" dirty="0" smtClean="0">
                <a:latin typeface="Arial" panose="020B0604020202020204" pitchFamily="34" charset="0"/>
                <a:cs typeface="Arial" panose="020B0604020202020204" pitchFamily="34" charset="0"/>
                <a:hlinkClick r:id="rId2"/>
              </a:rPr>
              <a:t>http</a:t>
            </a:r>
            <a:r>
              <a:rPr lang="en-US" sz="1800" u="sng" dirty="0">
                <a:latin typeface="Arial" panose="020B0604020202020204" pitchFamily="34" charset="0"/>
                <a:cs typeface="Arial" panose="020B0604020202020204" pitchFamily="34" charset="0"/>
                <a:hlinkClick r:id="rId2"/>
              </a:rPr>
              <a:t>://www.rit.edu/news/story.php?id=61939</a:t>
            </a:r>
            <a:endParaRPr lang="en-US" sz="1800"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AE82B7B5-6F71-4948-9E03-35BFF7765FD5}"/>
              </a:ext>
            </a:extLst>
          </p:cNvPr>
          <p:cNvSpPr>
            <a:spLocks noGrp="1"/>
          </p:cNvSpPr>
          <p:nvPr>
            <p:ph type="dt" sz="half" idx="10"/>
          </p:nvPr>
        </p:nvSpPr>
        <p:spPr/>
        <p:txBody>
          <a:bodyPr/>
          <a:lstStyle/>
          <a:p>
            <a:fld id="{BD593610-080A-D843-BD68-7770CCA4B51A}" type="datetime1">
              <a:rPr lang="en-US" smtClean="0"/>
              <a:t>10/14/2020</a:t>
            </a:fld>
            <a:endParaRPr lang="en-US"/>
          </a:p>
        </p:txBody>
      </p:sp>
      <p:sp>
        <p:nvSpPr>
          <p:cNvPr id="5" name="Slide Number Placeholder 4">
            <a:extLst>
              <a:ext uri="{FF2B5EF4-FFF2-40B4-BE49-F238E27FC236}">
                <a16:creationId xmlns:a16="http://schemas.microsoft.com/office/drawing/2014/main" id="{C230CD83-1B38-0D41-ABBC-7CEEECB7A280}"/>
              </a:ext>
            </a:extLst>
          </p:cNvPr>
          <p:cNvSpPr>
            <a:spLocks noGrp="1"/>
          </p:cNvSpPr>
          <p:nvPr>
            <p:ph type="sldNum" sz="quarter" idx="12"/>
          </p:nvPr>
        </p:nvSpPr>
        <p:spPr/>
        <p:txBody>
          <a:bodyPr/>
          <a:lstStyle/>
          <a:p>
            <a:fld id="{BBB1119D-FF0F-D548-9658-960D385AC394}" type="slidenum">
              <a:rPr lang="en-US" smtClean="0"/>
              <a:t>24</a:t>
            </a:fld>
            <a:endParaRPr lang="en-US"/>
          </a:p>
        </p:txBody>
      </p:sp>
    </p:spTree>
    <p:extLst>
      <p:ext uri="{BB962C8B-B14F-4D97-AF65-F5344CB8AC3E}">
        <p14:creationId xmlns:p14="http://schemas.microsoft.com/office/powerpoint/2010/main" val="27692292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353537"/>
            <a:ext cx="4500733" cy="955681"/>
          </a:xfrm>
        </p:spPr>
        <p:txBody>
          <a:bodyPr/>
          <a:lstStyle/>
          <a:p>
            <a:r>
              <a:rPr lang="en-US" dirty="0" smtClean="0">
                <a:latin typeface="Arial" panose="020B0604020202020204" pitchFamily="34" charset="0"/>
                <a:cs typeface="Arial" panose="020B0604020202020204" pitchFamily="34" charset="0"/>
              </a:rPr>
              <a:t>Inter-AS with EIBP</a:t>
            </a:r>
            <a:endParaRPr lang="en-US"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fld id="{67F8C756-06D5-834B-B633-9C31D5ABB125}" type="datetime1">
              <a:rPr lang="en-US" smtClean="0"/>
              <a:t>10/14/2020</a:t>
            </a:fld>
            <a:endParaRPr lang="en-US"/>
          </a:p>
        </p:txBody>
      </p:sp>
      <p:sp>
        <p:nvSpPr>
          <p:cNvPr id="5" name="Slide Number Placeholder 4"/>
          <p:cNvSpPr>
            <a:spLocks noGrp="1"/>
          </p:cNvSpPr>
          <p:nvPr>
            <p:ph type="sldNum" sz="quarter" idx="12"/>
          </p:nvPr>
        </p:nvSpPr>
        <p:spPr/>
        <p:txBody>
          <a:bodyPr/>
          <a:lstStyle/>
          <a:p>
            <a:fld id="{BBB1119D-FF0F-D548-9658-960D385AC394}" type="slidenum">
              <a:rPr lang="en-US" smtClean="0"/>
              <a:t>25</a:t>
            </a:fld>
            <a:endParaRPr lang="en-US" dirty="0"/>
          </a:p>
        </p:txBody>
      </p:sp>
      <p:grpSp>
        <p:nvGrpSpPr>
          <p:cNvPr id="6" name="Group 5"/>
          <p:cNvGrpSpPr/>
          <p:nvPr/>
        </p:nvGrpSpPr>
        <p:grpSpPr>
          <a:xfrm>
            <a:off x="2214376" y="3023566"/>
            <a:ext cx="3873843" cy="1854406"/>
            <a:chOff x="5752366" y="2150403"/>
            <a:chExt cx="5643317" cy="3279082"/>
          </a:xfrm>
        </p:grpSpPr>
        <p:sp>
          <p:nvSpPr>
            <p:cNvPr id="7" name="AutoShape 4"/>
            <p:cNvSpPr>
              <a:spLocks noChangeAspect="1" noEditPoints="1" noChangeArrowheads="1"/>
            </p:cNvSpPr>
            <p:nvPr/>
          </p:nvSpPr>
          <p:spPr bwMode="auto">
            <a:xfrm rot="299432">
              <a:off x="5752366" y="2150403"/>
              <a:ext cx="5643317" cy="327908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B1E3ED"/>
            </a:solidFill>
            <a:ln w="127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8" name="AutoShape 32"/>
            <p:cNvSpPr>
              <a:spLocks noChangeAspect="1" noEditPoints="1" noChangeArrowheads="1"/>
            </p:cNvSpPr>
            <p:nvPr/>
          </p:nvSpPr>
          <p:spPr bwMode="auto">
            <a:xfrm>
              <a:off x="7570342" y="2681336"/>
              <a:ext cx="1978247" cy="6777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CC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 name="Text Box 33"/>
            <p:cNvSpPr txBox="1">
              <a:spLocks noChangeArrowheads="1"/>
            </p:cNvSpPr>
            <p:nvPr/>
          </p:nvSpPr>
          <p:spPr bwMode="auto">
            <a:xfrm>
              <a:off x="7819258" y="2318136"/>
              <a:ext cx="1341116" cy="3646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35723" tIns="17860" rIns="35723" bIns="1786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900" dirty="0" smtClean="0">
                  <a:solidFill>
                    <a:srgbClr val="000000"/>
                  </a:solidFill>
                  <a:latin typeface="Cambria" charset="0"/>
                  <a:ea typeface="ÇlÇr ñæí©" charset="0"/>
                </a:rPr>
                <a:t>Core </a:t>
              </a:r>
              <a:r>
                <a:rPr lang="en-US" sz="900" dirty="0">
                  <a:solidFill>
                    <a:srgbClr val="000000"/>
                  </a:solidFill>
                  <a:latin typeface="Cambria" charset="0"/>
                  <a:ea typeface="ÇlÇr ñæí©" charset="0"/>
                </a:rPr>
                <a:t>Routers</a:t>
              </a:r>
              <a:endParaRPr lang="en-US" sz="3200" dirty="0"/>
            </a:p>
          </p:txBody>
        </p:sp>
        <p:sp>
          <p:nvSpPr>
            <p:cNvPr id="10" name="AutoShape 34"/>
            <p:cNvSpPr>
              <a:spLocks noChangeAspect="1" noEditPoints="1" noChangeArrowheads="1"/>
            </p:cNvSpPr>
            <p:nvPr/>
          </p:nvSpPr>
          <p:spPr bwMode="auto">
            <a:xfrm>
              <a:off x="6009889" y="3186841"/>
              <a:ext cx="2066856" cy="71632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CC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11" name="Text Box 35"/>
            <p:cNvSpPr txBox="1">
              <a:spLocks noChangeArrowheads="1"/>
            </p:cNvSpPr>
            <p:nvPr/>
          </p:nvSpPr>
          <p:spPr bwMode="auto">
            <a:xfrm>
              <a:off x="6421752" y="3522913"/>
              <a:ext cx="1295333" cy="3802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35723" tIns="17860" rIns="35723" bIns="1786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900" dirty="0" err="1" smtClean="0">
                  <a:solidFill>
                    <a:srgbClr val="000000"/>
                  </a:solidFill>
                  <a:latin typeface="Cambria" charset="0"/>
                  <a:ea typeface="ÇlÇr ñæí©" charset="0"/>
                </a:rPr>
                <a:t>Dist</a:t>
              </a:r>
              <a:r>
                <a:rPr lang="en-US" sz="900" dirty="0" smtClean="0">
                  <a:solidFill>
                    <a:srgbClr val="000000"/>
                  </a:solidFill>
                  <a:latin typeface="Cambria" charset="0"/>
                  <a:ea typeface="ÇlÇr ñæí©" charset="0"/>
                </a:rPr>
                <a:t> Routers </a:t>
              </a:r>
              <a:endParaRPr lang="en-US" sz="3200" dirty="0"/>
            </a:p>
          </p:txBody>
        </p:sp>
        <p:sp>
          <p:nvSpPr>
            <p:cNvPr id="12" name="AutoShape 36"/>
            <p:cNvSpPr>
              <a:spLocks noChangeAspect="1" noEditPoints="1" noChangeArrowheads="1"/>
            </p:cNvSpPr>
            <p:nvPr/>
          </p:nvSpPr>
          <p:spPr bwMode="auto">
            <a:xfrm>
              <a:off x="9138120" y="3990019"/>
              <a:ext cx="2008241" cy="810319"/>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CC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13" name="AutoShape 37"/>
            <p:cNvSpPr>
              <a:spLocks noChangeAspect="1" noEditPoints="1" noChangeArrowheads="1"/>
            </p:cNvSpPr>
            <p:nvPr/>
          </p:nvSpPr>
          <p:spPr bwMode="auto">
            <a:xfrm>
              <a:off x="8991323" y="3181386"/>
              <a:ext cx="2008241" cy="79079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CC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14" name="Text Box 38"/>
            <p:cNvSpPr txBox="1">
              <a:spLocks noChangeArrowheads="1"/>
            </p:cNvSpPr>
            <p:nvPr/>
          </p:nvSpPr>
          <p:spPr bwMode="auto">
            <a:xfrm>
              <a:off x="9414962" y="3549461"/>
              <a:ext cx="1166072" cy="3482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35723" tIns="17860" rIns="35723" bIns="1786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900" dirty="0" err="1" smtClean="0">
                  <a:solidFill>
                    <a:srgbClr val="000000"/>
                  </a:solidFill>
                  <a:latin typeface="Cambria" charset="0"/>
                  <a:ea typeface="ÇlÇr ñæí©" charset="0"/>
                </a:rPr>
                <a:t>Dist</a:t>
              </a:r>
              <a:r>
                <a:rPr lang="en-US" sz="900" dirty="0" smtClean="0">
                  <a:solidFill>
                    <a:srgbClr val="000000"/>
                  </a:solidFill>
                  <a:latin typeface="Cambria" charset="0"/>
                  <a:ea typeface="ÇlÇr ñæí©" charset="0"/>
                </a:rPr>
                <a:t> Routers </a:t>
              </a:r>
              <a:endParaRPr lang="en-US" sz="3200" dirty="0"/>
            </a:p>
          </p:txBody>
        </p:sp>
        <p:sp>
          <p:nvSpPr>
            <p:cNvPr id="15" name="AutoShape 39"/>
            <p:cNvSpPr>
              <a:spLocks noChangeAspect="1" noEditPoints="1" noChangeArrowheads="1"/>
            </p:cNvSpPr>
            <p:nvPr/>
          </p:nvSpPr>
          <p:spPr bwMode="auto">
            <a:xfrm>
              <a:off x="6283081" y="3991875"/>
              <a:ext cx="2137606" cy="79715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CC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16" name="Text Box 40"/>
            <p:cNvSpPr txBox="1">
              <a:spLocks noChangeArrowheads="1"/>
            </p:cNvSpPr>
            <p:nvPr/>
          </p:nvSpPr>
          <p:spPr bwMode="auto">
            <a:xfrm>
              <a:off x="9401135" y="4292357"/>
              <a:ext cx="1642815" cy="3407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900" dirty="0" smtClean="0">
                  <a:solidFill>
                    <a:srgbClr val="000000"/>
                  </a:solidFill>
                  <a:latin typeface="Cambria" charset="0"/>
                  <a:ea typeface="ÇlÇr ñæí©" charset="0"/>
                </a:rPr>
                <a:t>Access Routers</a:t>
              </a:r>
              <a:endParaRPr lang="en-US" sz="3200" dirty="0"/>
            </a:p>
          </p:txBody>
        </p:sp>
        <p:sp>
          <p:nvSpPr>
            <p:cNvPr id="17" name="Text Box 41"/>
            <p:cNvSpPr txBox="1">
              <a:spLocks noChangeArrowheads="1"/>
            </p:cNvSpPr>
            <p:nvPr/>
          </p:nvSpPr>
          <p:spPr bwMode="auto">
            <a:xfrm>
              <a:off x="6577922" y="4305632"/>
              <a:ext cx="1452977" cy="3976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35723" tIns="17860" rIns="35723" bIns="1786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900" dirty="0" smtClean="0">
                  <a:solidFill>
                    <a:srgbClr val="000000"/>
                  </a:solidFill>
                  <a:latin typeface="Cambria" charset="0"/>
                  <a:ea typeface="ÇlÇr ñæí©" charset="0"/>
                </a:rPr>
                <a:t>Access  Routers</a:t>
              </a:r>
              <a:endParaRPr lang="en-US" sz="3200" dirty="0"/>
            </a:p>
          </p:txBody>
        </p:sp>
        <p:sp>
          <p:nvSpPr>
            <p:cNvPr id="18" name="Text Box 33"/>
            <p:cNvSpPr txBox="1">
              <a:spLocks noChangeArrowheads="1"/>
            </p:cNvSpPr>
            <p:nvPr/>
          </p:nvSpPr>
          <p:spPr bwMode="auto">
            <a:xfrm>
              <a:off x="9566930" y="2600669"/>
              <a:ext cx="878029" cy="1927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35723" tIns="17860" rIns="35723" bIns="1786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900" b="1" dirty="0">
                  <a:solidFill>
                    <a:srgbClr val="000000"/>
                  </a:solidFill>
                  <a:latin typeface="Cambria" charset="0"/>
                  <a:ea typeface="ÇlÇr ñæí©" charset="0"/>
                </a:rPr>
                <a:t>TIER 1</a:t>
              </a:r>
              <a:endParaRPr lang="en-US" sz="3200" b="1" dirty="0"/>
            </a:p>
          </p:txBody>
        </p:sp>
        <p:sp>
          <p:nvSpPr>
            <p:cNvPr id="19" name="Text Box 35"/>
            <p:cNvSpPr txBox="1">
              <a:spLocks noChangeArrowheads="1"/>
            </p:cNvSpPr>
            <p:nvPr/>
          </p:nvSpPr>
          <p:spPr bwMode="auto">
            <a:xfrm>
              <a:off x="8219044" y="3539561"/>
              <a:ext cx="849440" cy="18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35723" tIns="17860" rIns="35723" bIns="1786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1000" b="1" dirty="0">
                  <a:solidFill>
                    <a:srgbClr val="000000"/>
                  </a:solidFill>
                  <a:latin typeface="Cambria" charset="0"/>
                  <a:ea typeface="ÇlÇr ñæí©" charset="0"/>
                </a:rPr>
                <a:t>TIER</a:t>
              </a:r>
              <a:r>
                <a:rPr lang="en-US" sz="1000" dirty="0">
                  <a:solidFill>
                    <a:srgbClr val="000000"/>
                  </a:solidFill>
                  <a:latin typeface="Cambria" charset="0"/>
                  <a:ea typeface="ÇlÇr ñæí©" charset="0"/>
                </a:rPr>
                <a:t> 2</a:t>
              </a:r>
              <a:endParaRPr lang="en-US" sz="3600" dirty="0"/>
            </a:p>
          </p:txBody>
        </p:sp>
        <p:sp>
          <p:nvSpPr>
            <p:cNvPr id="20" name="Text Box 41"/>
            <p:cNvSpPr txBox="1">
              <a:spLocks noChangeArrowheads="1"/>
            </p:cNvSpPr>
            <p:nvPr/>
          </p:nvSpPr>
          <p:spPr bwMode="auto">
            <a:xfrm>
              <a:off x="8373225" y="4363607"/>
              <a:ext cx="1000428" cy="3777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35723" tIns="17860" rIns="35723" bIns="1786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a:spcAft>
                  <a:spcPts val="1000"/>
                </a:spcAft>
              </a:pPr>
              <a:r>
                <a:rPr lang="en-US" sz="1000" b="1" dirty="0">
                  <a:solidFill>
                    <a:srgbClr val="000000"/>
                  </a:solidFill>
                  <a:latin typeface="Cambria" charset="0"/>
                  <a:ea typeface="ÇlÇr ñæí©" charset="0"/>
                </a:rPr>
                <a:t>TIER</a:t>
              </a:r>
              <a:r>
                <a:rPr lang="en-US" sz="1000" dirty="0">
                  <a:solidFill>
                    <a:srgbClr val="000000"/>
                  </a:solidFill>
                  <a:latin typeface="Cambria" charset="0"/>
                  <a:ea typeface="ÇlÇr ñæí©" charset="0"/>
                </a:rPr>
                <a:t> </a:t>
              </a:r>
              <a:r>
                <a:rPr lang="en-US" sz="1000" b="1" dirty="0">
                  <a:solidFill>
                    <a:srgbClr val="000000"/>
                  </a:solidFill>
                  <a:latin typeface="Cambria" charset="0"/>
                  <a:ea typeface="ÇlÇr ñæí©" charset="0"/>
                </a:rPr>
                <a:t>3</a:t>
              </a:r>
              <a:endParaRPr lang="en-US" sz="3600" b="1" dirty="0"/>
            </a:p>
          </p:txBody>
        </p:sp>
        <p:sp>
          <p:nvSpPr>
            <p:cNvPr id="21" name="Rounded Rectangle 20"/>
            <p:cNvSpPr/>
            <p:nvPr/>
          </p:nvSpPr>
          <p:spPr>
            <a:xfrm>
              <a:off x="7801797" y="2578406"/>
              <a:ext cx="372524"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800" dirty="0"/>
                <a:t>1.1</a:t>
              </a:r>
            </a:p>
          </p:txBody>
        </p:sp>
        <p:sp>
          <p:nvSpPr>
            <p:cNvPr id="22" name="Rounded Rectangle 21"/>
            <p:cNvSpPr/>
            <p:nvPr/>
          </p:nvSpPr>
          <p:spPr>
            <a:xfrm>
              <a:off x="8882392" y="2578406"/>
              <a:ext cx="372524"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800" dirty="0"/>
                <a:t>1.2</a:t>
              </a:r>
            </a:p>
          </p:txBody>
        </p:sp>
        <p:sp>
          <p:nvSpPr>
            <p:cNvPr id="23" name="Rounded Rectangle 22"/>
            <p:cNvSpPr/>
            <p:nvPr/>
          </p:nvSpPr>
          <p:spPr>
            <a:xfrm>
              <a:off x="8288689" y="2810359"/>
              <a:ext cx="372524"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800" dirty="0"/>
                <a:t>1.3</a:t>
              </a:r>
            </a:p>
          </p:txBody>
        </p:sp>
        <p:cxnSp>
          <p:nvCxnSpPr>
            <p:cNvPr id="24" name="Straight Connector 23"/>
            <p:cNvCxnSpPr/>
            <p:nvPr/>
          </p:nvCxnSpPr>
          <p:spPr>
            <a:xfrm>
              <a:off x="8174322" y="2587169"/>
              <a:ext cx="70807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a:stCxn id="21" idx="2"/>
              <a:endCxn id="23" idx="1"/>
            </p:cNvCxnSpPr>
            <p:nvPr/>
          </p:nvCxnSpPr>
          <p:spPr>
            <a:xfrm>
              <a:off x="7988059" y="2845547"/>
              <a:ext cx="300630" cy="98383"/>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Connector 25"/>
            <p:cNvCxnSpPr>
              <a:stCxn id="23" idx="3"/>
            </p:cNvCxnSpPr>
            <p:nvPr/>
          </p:nvCxnSpPr>
          <p:spPr>
            <a:xfrm flipV="1">
              <a:off x="8661214" y="2845547"/>
              <a:ext cx="221179" cy="98383"/>
            </a:xfrm>
            <a:prstGeom prst="line">
              <a:avLst/>
            </a:prstGeom>
          </p:spPr>
          <p:style>
            <a:lnRef idx="2">
              <a:schemeClr val="accent1"/>
            </a:lnRef>
            <a:fillRef idx="0">
              <a:schemeClr val="accent1"/>
            </a:fillRef>
            <a:effectRef idx="1">
              <a:schemeClr val="accent1"/>
            </a:effectRef>
            <a:fontRef idx="minor">
              <a:schemeClr val="tx1"/>
            </a:fontRef>
          </p:style>
        </p:cxnSp>
        <p:sp>
          <p:nvSpPr>
            <p:cNvPr id="27" name="Rounded Rectangle 26"/>
            <p:cNvSpPr/>
            <p:nvPr/>
          </p:nvSpPr>
          <p:spPr>
            <a:xfrm>
              <a:off x="6364982" y="3179347"/>
              <a:ext cx="546951"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800" dirty="0"/>
                <a:t>2.1:1</a:t>
              </a:r>
            </a:p>
          </p:txBody>
        </p:sp>
        <p:cxnSp>
          <p:nvCxnSpPr>
            <p:cNvPr id="28" name="Straight Connector 27"/>
            <p:cNvCxnSpPr>
              <a:stCxn id="21" idx="1"/>
            </p:cNvCxnSpPr>
            <p:nvPr/>
          </p:nvCxnSpPr>
          <p:spPr>
            <a:xfrm flipH="1">
              <a:off x="6737507" y="2711976"/>
              <a:ext cx="1064291" cy="467370"/>
            </a:xfrm>
            <a:prstGeom prst="line">
              <a:avLst/>
            </a:prstGeom>
          </p:spPr>
          <p:style>
            <a:lnRef idx="2">
              <a:schemeClr val="accent1"/>
            </a:lnRef>
            <a:fillRef idx="0">
              <a:schemeClr val="accent1"/>
            </a:fillRef>
            <a:effectRef idx="1">
              <a:schemeClr val="accent1"/>
            </a:effectRef>
            <a:fontRef idx="minor">
              <a:schemeClr val="tx1"/>
            </a:fontRef>
          </p:style>
        </p:cxnSp>
        <p:sp>
          <p:nvSpPr>
            <p:cNvPr id="29" name="Rounded Rectangle 28"/>
            <p:cNvSpPr/>
            <p:nvPr/>
          </p:nvSpPr>
          <p:spPr>
            <a:xfrm>
              <a:off x="7254847" y="3227652"/>
              <a:ext cx="546951"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800" dirty="0"/>
                <a:t>2.3:1</a:t>
              </a:r>
            </a:p>
          </p:txBody>
        </p:sp>
        <p:sp>
          <p:nvSpPr>
            <p:cNvPr id="30" name="Rounded Rectangle 29"/>
            <p:cNvSpPr/>
            <p:nvPr/>
          </p:nvSpPr>
          <p:spPr>
            <a:xfrm>
              <a:off x="9125476" y="3277862"/>
              <a:ext cx="546951"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800" dirty="0"/>
                <a:t>2.3:2</a:t>
              </a:r>
            </a:p>
          </p:txBody>
        </p:sp>
        <p:cxnSp>
          <p:nvCxnSpPr>
            <p:cNvPr id="31" name="Straight Connector 30"/>
            <p:cNvCxnSpPr>
              <a:endCxn id="29" idx="0"/>
            </p:cNvCxnSpPr>
            <p:nvPr/>
          </p:nvCxnSpPr>
          <p:spPr>
            <a:xfrm flipH="1">
              <a:off x="7528323" y="3077499"/>
              <a:ext cx="760367" cy="150152"/>
            </a:xfrm>
            <a:prstGeom prst="line">
              <a:avLst/>
            </a:prstGeom>
          </p:spPr>
          <p:style>
            <a:lnRef idx="2">
              <a:schemeClr val="accent1"/>
            </a:lnRef>
            <a:fillRef idx="0">
              <a:schemeClr val="accent1"/>
            </a:fillRef>
            <a:effectRef idx="1">
              <a:schemeClr val="accent1"/>
            </a:effectRef>
            <a:fontRef idx="minor">
              <a:schemeClr val="tx1"/>
            </a:fontRef>
          </p:style>
        </p:cxnSp>
        <p:cxnSp>
          <p:nvCxnSpPr>
            <p:cNvPr id="32" name="Straight Connector 31"/>
            <p:cNvCxnSpPr>
              <a:stCxn id="27" idx="3"/>
            </p:cNvCxnSpPr>
            <p:nvPr/>
          </p:nvCxnSpPr>
          <p:spPr>
            <a:xfrm>
              <a:off x="6911932" y="3312918"/>
              <a:ext cx="342914" cy="48305"/>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Straight Connector 32"/>
            <p:cNvCxnSpPr>
              <a:stCxn id="23" idx="2"/>
              <a:endCxn id="30" idx="0"/>
            </p:cNvCxnSpPr>
            <p:nvPr/>
          </p:nvCxnSpPr>
          <p:spPr>
            <a:xfrm>
              <a:off x="8474951" y="3077500"/>
              <a:ext cx="924001" cy="200362"/>
            </a:xfrm>
            <a:prstGeom prst="line">
              <a:avLst/>
            </a:prstGeom>
          </p:spPr>
          <p:style>
            <a:lnRef idx="2">
              <a:schemeClr val="accent1"/>
            </a:lnRef>
            <a:fillRef idx="0">
              <a:schemeClr val="accent1"/>
            </a:fillRef>
            <a:effectRef idx="1">
              <a:schemeClr val="accent1"/>
            </a:effectRef>
            <a:fontRef idx="minor">
              <a:schemeClr val="tx1"/>
            </a:fontRef>
          </p:style>
        </p:cxnSp>
        <p:sp>
          <p:nvSpPr>
            <p:cNvPr id="34" name="Rounded Rectangle 33"/>
            <p:cNvSpPr/>
            <p:nvPr/>
          </p:nvSpPr>
          <p:spPr>
            <a:xfrm>
              <a:off x="10083939" y="3178152"/>
              <a:ext cx="546951"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800" dirty="0"/>
                <a:t>2.2:1</a:t>
              </a:r>
            </a:p>
          </p:txBody>
        </p:sp>
        <p:cxnSp>
          <p:nvCxnSpPr>
            <p:cNvPr id="35" name="Straight Connector 34"/>
            <p:cNvCxnSpPr>
              <a:stCxn id="22" idx="2"/>
              <a:endCxn id="34" idx="0"/>
            </p:cNvCxnSpPr>
            <p:nvPr/>
          </p:nvCxnSpPr>
          <p:spPr>
            <a:xfrm>
              <a:off x="9068654" y="2845547"/>
              <a:ext cx="1288761" cy="332605"/>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Straight Connector 35"/>
            <p:cNvCxnSpPr>
              <a:endCxn id="34" idx="1"/>
            </p:cNvCxnSpPr>
            <p:nvPr/>
          </p:nvCxnSpPr>
          <p:spPr>
            <a:xfrm flipV="1">
              <a:off x="9713034" y="3311723"/>
              <a:ext cx="370905" cy="88720"/>
            </a:xfrm>
            <a:prstGeom prst="line">
              <a:avLst/>
            </a:prstGeom>
          </p:spPr>
          <p:style>
            <a:lnRef idx="2">
              <a:schemeClr val="accent1"/>
            </a:lnRef>
            <a:fillRef idx="0">
              <a:schemeClr val="accent1"/>
            </a:fillRef>
            <a:effectRef idx="1">
              <a:schemeClr val="accent1"/>
            </a:effectRef>
            <a:fontRef idx="minor">
              <a:schemeClr val="tx1"/>
            </a:fontRef>
          </p:style>
        </p:cxnSp>
        <p:sp>
          <p:nvSpPr>
            <p:cNvPr id="37" name="Rounded Rectangle 36"/>
            <p:cNvSpPr/>
            <p:nvPr/>
          </p:nvSpPr>
          <p:spPr>
            <a:xfrm>
              <a:off x="6408442" y="3979794"/>
              <a:ext cx="602021"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800" dirty="0"/>
                <a:t>3.1:1:1</a:t>
              </a:r>
            </a:p>
          </p:txBody>
        </p:sp>
        <p:cxnSp>
          <p:nvCxnSpPr>
            <p:cNvPr id="38" name="Straight Connector 37"/>
            <p:cNvCxnSpPr>
              <a:stCxn id="27" idx="2"/>
            </p:cNvCxnSpPr>
            <p:nvPr/>
          </p:nvCxnSpPr>
          <p:spPr>
            <a:xfrm flipH="1">
              <a:off x="6627295" y="3446487"/>
              <a:ext cx="11162" cy="533306"/>
            </a:xfrm>
            <a:prstGeom prst="line">
              <a:avLst/>
            </a:prstGeom>
          </p:spPr>
          <p:style>
            <a:lnRef idx="2">
              <a:schemeClr val="accent1"/>
            </a:lnRef>
            <a:fillRef idx="0">
              <a:schemeClr val="accent1"/>
            </a:fillRef>
            <a:effectRef idx="1">
              <a:schemeClr val="accent1"/>
            </a:effectRef>
            <a:fontRef idx="minor">
              <a:schemeClr val="tx1"/>
            </a:fontRef>
          </p:style>
        </p:cxnSp>
        <p:sp>
          <p:nvSpPr>
            <p:cNvPr id="39" name="Rounded Rectangle 38"/>
            <p:cNvSpPr/>
            <p:nvPr/>
          </p:nvSpPr>
          <p:spPr>
            <a:xfrm>
              <a:off x="7341262" y="3916290"/>
              <a:ext cx="602021"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800" dirty="0"/>
                <a:t>3.3:1:1</a:t>
              </a:r>
            </a:p>
          </p:txBody>
        </p:sp>
        <p:cxnSp>
          <p:nvCxnSpPr>
            <p:cNvPr id="40" name="Straight Connector 39"/>
            <p:cNvCxnSpPr>
              <a:stCxn id="29" idx="2"/>
              <a:endCxn id="39" idx="0"/>
            </p:cNvCxnSpPr>
            <p:nvPr/>
          </p:nvCxnSpPr>
          <p:spPr>
            <a:xfrm>
              <a:off x="7528322" y="3494793"/>
              <a:ext cx="113950" cy="421497"/>
            </a:xfrm>
            <a:prstGeom prst="line">
              <a:avLst/>
            </a:prstGeom>
          </p:spPr>
          <p:style>
            <a:lnRef idx="2">
              <a:schemeClr val="accent1"/>
            </a:lnRef>
            <a:fillRef idx="0">
              <a:schemeClr val="accent1"/>
            </a:fillRef>
            <a:effectRef idx="1">
              <a:schemeClr val="accent1"/>
            </a:effectRef>
            <a:fontRef idx="minor">
              <a:schemeClr val="tx1"/>
            </a:fontRef>
          </p:style>
        </p:cxnSp>
        <p:sp>
          <p:nvSpPr>
            <p:cNvPr id="41" name="Rounded Rectangle 40"/>
            <p:cNvSpPr/>
            <p:nvPr/>
          </p:nvSpPr>
          <p:spPr>
            <a:xfrm>
              <a:off x="9285184" y="4009853"/>
              <a:ext cx="602021"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800" dirty="0"/>
                <a:t>3.3:2:1</a:t>
              </a:r>
            </a:p>
          </p:txBody>
        </p:sp>
        <p:sp>
          <p:nvSpPr>
            <p:cNvPr id="42" name="Rounded Rectangle 41"/>
            <p:cNvSpPr/>
            <p:nvPr/>
          </p:nvSpPr>
          <p:spPr>
            <a:xfrm>
              <a:off x="10213896" y="3963916"/>
              <a:ext cx="602021" cy="267141"/>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800" dirty="0"/>
                <a:t>3.2:1:1</a:t>
              </a:r>
            </a:p>
          </p:txBody>
        </p:sp>
        <p:cxnSp>
          <p:nvCxnSpPr>
            <p:cNvPr id="43" name="Straight Connector 42"/>
            <p:cNvCxnSpPr>
              <a:stCxn id="30" idx="2"/>
              <a:endCxn id="41" idx="0"/>
            </p:cNvCxnSpPr>
            <p:nvPr/>
          </p:nvCxnSpPr>
          <p:spPr>
            <a:xfrm>
              <a:off x="9398952" y="3545003"/>
              <a:ext cx="187243" cy="464850"/>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p:cNvCxnSpPr>
              <a:stCxn id="34" idx="2"/>
              <a:endCxn id="42" idx="0"/>
            </p:cNvCxnSpPr>
            <p:nvPr/>
          </p:nvCxnSpPr>
          <p:spPr>
            <a:xfrm>
              <a:off x="10357415" y="3445293"/>
              <a:ext cx="157492" cy="518623"/>
            </a:xfrm>
            <a:prstGeom prst="line">
              <a:avLst/>
            </a:prstGeom>
          </p:spPr>
          <p:style>
            <a:lnRef idx="2">
              <a:schemeClr val="accent1"/>
            </a:lnRef>
            <a:fillRef idx="0">
              <a:schemeClr val="accent1"/>
            </a:fillRef>
            <a:effectRef idx="1">
              <a:schemeClr val="accent1"/>
            </a:effectRef>
            <a:fontRef idx="minor">
              <a:schemeClr val="tx1"/>
            </a:fontRef>
          </p:style>
        </p:cxnSp>
        <p:cxnSp>
          <p:nvCxnSpPr>
            <p:cNvPr id="45" name="Straight Connector 44"/>
            <p:cNvCxnSpPr>
              <a:stCxn id="29" idx="3"/>
              <a:endCxn id="30" idx="1"/>
            </p:cNvCxnSpPr>
            <p:nvPr/>
          </p:nvCxnSpPr>
          <p:spPr>
            <a:xfrm>
              <a:off x="7801798" y="3361223"/>
              <a:ext cx="1323678" cy="50210"/>
            </a:xfrm>
            <a:prstGeom prst="line">
              <a:avLst/>
            </a:prstGeom>
          </p:spPr>
          <p:style>
            <a:lnRef idx="2">
              <a:schemeClr val="accent1"/>
            </a:lnRef>
            <a:fillRef idx="0">
              <a:schemeClr val="accent1"/>
            </a:fillRef>
            <a:effectRef idx="1">
              <a:schemeClr val="accent1"/>
            </a:effectRef>
            <a:fontRef idx="minor">
              <a:schemeClr val="tx1"/>
            </a:fontRef>
          </p:style>
        </p:cxnSp>
      </p:grpSp>
      <p:sp>
        <p:nvSpPr>
          <p:cNvPr id="86" name="Cloud 85"/>
          <p:cNvSpPr/>
          <p:nvPr/>
        </p:nvSpPr>
        <p:spPr>
          <a:xfrm>
            <a:off x="6121986" y="1506485"/>
            <a:ext cx="2044175" cy="48764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Tier 1 ISP A</a:t>
            </a:r>
            <a:endParaRPr lang="en-US" sz="1600" dirty="0"/>
          </a:p>
        </p:txBody>
      </p:sp>
      <p:sp>
        <p:nvSpPr>
          <p:cNvPr id="88" name="Cloud 87"/>
          <p:cNvSpPr/>
          <p:nvPr/>
        </p:nvSpPr>
        <p:spPr>
          <a:xfrm>
            <a:off x="5394988" y="2479307"/>
            <a:ext cx="2044175" cy="455436"/>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Tier 2 ISP C</a:t>
            </a:r>
            <a:endParaRPr lang="en-US" sz="1600" dirty="0"/>
          </a:p>
        </p:txBody>
      </p:sp>
      <p:sp>
        <p:nvSpPr>
          <p:cNvPr id="89" name="Cloud 88"/>
          <p:cNvSpPr/>
          <p:nvPr/>
        </p:nvSpPr>
        <p:spPr>
          <a:xfrm>
            <a:off x="8161265" y="2459699"/>
            <a:ext cx="2044175" cy="48103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Tier 2 ISP D</a:t>
            </a:r>
            <a:endParaRPr lang="en-US" sz="1600" dirty="0"/>
          </a:p>
        </p:txBody>
      </p:sp>
      <p:sp>
        <p:nvSpPr>
          <p:cNvPr id="90" name="Cloud 89"/>
          <p:cNvSpPr/>
          <p:nvPr/>
        </p:nvSpPr>
        <p:spPr>
          <a:xfrm>
            <a:off x="8738792" y="3361384"/>
            <a:ext cx="2044175" cy="55140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Tier 3 ISP E</a:t>
            </a:r>
            <a:endParaRPr lang="en-US" sz="1600" dirty="0"/>
          </a:p>
        </p:txBody>
      </p:sp>
      <p:sp>
        <p:nvSpPr>
          <p:cNvPr id="91" name="TextBox 90"/>
          <p:cNvSpPr txBox="1"/>
          <p:nvPr/>
        </p:nvSpPr>
        <p:spPr>
          <a:xfrm>
            <a:off x="6355068" y="1300713"/>
            <a:ext cx="526976" cy="307777"/>
          </a:xfrm>
          <a:prstGeom prst="rect">
            <a:avLst/>
          </a:prstGeom>
          <a:noFill/>
        </p:spPr>
        <p:txBody>
          <a:bodyPr wrap="square" rtlCol="0">
            <a:spAutoFit/>
          </a:bodyPr>
          <a:lstStyle/>
          <a:p>
            <a:r>
              <a:rPr lang="en-US" sz="1400" b="1" dirty="0" smtClean="0">
                <a:solidFill>
                  <a:srgbClr val="FF0000"/>
                </a:solidFill>
              </a:rPr>
              <a:t>1.1</a:t>
            </a:r>
            <a:endParaRPr lang="en-US" sz="1400" b="1" dirty="0">
              <a:solidFill>
                <a:srgbClr val="FF0000"/>
              </a:solidFill>
            </a:endParaRPr>
          </a:p>
        </p:txBody>
      </p:sp>
      <p:sp>
        <p:nvSpPr>
          <p:cNvPr id="92" name="Cloud 91"/>
          <p:cNvSpPr/>
          <p:nvPr/>
        </p:nvSpPr>
        <p:spPr>
          <a:xfrm>
            <a:off x="8635205" y="1400661"/>
            <a:ext cx="2044175" cy="50490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Tier 1 ISP B</a:t>
            </a:r>
            <a:endParaRPr lang="en-US" sz="1600" dirty="0"/>
          </a:p>
        </p:txBody>
      </p:sp>
      <p:sp>
        <p:nvSpPr>
          <p:cNvPr id="93" name="TextBox 92"/>
          <p:cNvSpPr txBox="1"/>
          <p:nvPr/>
        </p:nvSpPr>
        <p:spPr>
          <a:xfrm>
            <a:off x="8761153" y="1181695"/>
            <a:ext cx="526976" cy="307777"/>
          </a:xfrm>
          <a:prstGeom prst="rect">
            <a:avLst/>
          </a:prstGeom>
          <a:noFill/>
        </p:spPr>
        <p:txBody>
          <a:bodyPr wrap="square" rtlCol="0">
            <a:spAutoFit/>
          </a:bodyPr>
          <a:lstStyle/>
          <a:p>
            <a:r>
              <a:rPr lang="en-US" sz="1400" b="1" dirty="0" smtClean="0">
                <a:solidFill>
                  <a:srgbClr val="FF0000"/>
                </a:solidFill>
              </a:rPr>
              <a:t>1.2</a:t>
            </a:r>
            <a:endParaRPr lang="en-US" sz="1400" b="1" dirty="0">
              <a:solidFill>
                <a:srgbClr val="FF0000"/>
              </a:solidFill>
            </a:endParaRPr>
          </a:p>
        </p:txBody>
      </p:sp>
      <p:sp>
        <p:nvSpPr>
          <p:cNvPr id="94" name="TextBox 93"/>
          <p:cNvSpPr txBox="1"/>
          <p:nvPr/>
        </p:nvSpPr>
        <p:spPr>
          <a:xfrm>
            <a:off x="5503965" y="2256666"/>
            <a:ext cx="802677" cy="307777"/>
          </a:xfrm>
          <a:prstGeom prst="rect">
            <a:avLst/>
          </a:prstGeom>
          <a:noFill/>
        </p:spPr>
        <p:txBody>
          <a:bodyPr wrap="square" rtlCol="0">
            <a:spAutoFit/>
          </a:bodyPr>
          <a:lstStyle/>
          <a:p>
            <a:r>
              <a:rPr lang="en-US" sz="1400" b="1" dirty="0">
                <a:solidFill>
                  <a:srgbClr val="FF0000"/>
                </a:solidFill>
              </a:rPr>
              <a:t>2</a:t>
            </a:r>
            <a:r>
              <a:rPr lang="en-US" sz="1400" b="1" dirty="0" smtClean="0">
                <a:solidFill>
                  <a:srgbClr val="FF0000"/>
                </a:solidFill>
              </a:rPr>
              <a:t>.1.1</a:t>
            </a:r>
            <a:endParaRPr lang="en-US" sz="1400" b="1" dirty="0">
              <a:solidFill>
                <a:srgbClr val="FF0000"/>
              </a:solidFill>
            </a:endParaRPr>
          </a:p>
        </p:txBody>
      </p:sp>
      <p:sp>
        <p:nvSpPr>
          <p:cNvPr id="95" name="TextBox 94"/>
          <p:cNvSpPr txBox="1"/>
          <p:nvPr/>
        </p:nvSpPr>
        <p:spPr>
          <a:xfrm>
            <a:off x="6808106" y="2190298"/>
            <a:ext cx="802677" cy="307777"/>
          </a:xfrm>
          <a:prstGeom prst="rect">
            <a:avLst/>
          </a:prstGeom>
          <a:noFill/>
        </p:spPr>
        <p:txBody>
          <a:bodyPr wrap="square" rtlCol="0">
            <a:spAutoFit/>
          </a:bodyPr>
          <a:lstStyle/>
          <a:p>
            <a:r>
              <a:rPr lang="en-US" sz="1400" b="1" dirty="0">
                <a:solidFill>
                  <a:srgbClr val="FF0000"/>
                </a:solidFill>
              </a:rPr>
              <a:t>2</a:t>
            </a:r>
            <a:r>
              <a:rPr lang="en-US" sz="1400" b="1" dirty="0" smtClean="0">
                <a:solidFill>
                  <a:srgbClr val="FF0000"/>
                </a:solidFill>
              </a:rPr>
              <a:t>.2.1</a:t>
            </a:r>
            <a:endParaRPr lang="en-US" sz="1400" b="1" dirty="0">
              <a:solidFill>
                <a:srgbClr val="FF0000"/>
              </a:solidFill>
            </a:endParaRPr>
          </a:p>
        </p:txBody>
      </p:sp>
      <p:sp>
        <p:nvSpPr>
          <p:cNvPr id="97" name="TextBox 96"/>
          <p:cNvSpPr txBox="1"/>
          <p:nvPr/>
        </p:nvSpPr>
        <p:spPr>
          <a:xfrm>
            <a:off x="8500192" y="3083292"/>
            <a:ext cx="974467" cy="307777"/>
          </a:xfrm>
          <a:prstGeom prst="rect">
            <a:avLst/>
          </a:prstGeom>
          <a:noFill/>
        </p:spPr>
        <p:txBody>
          <a:bodyPr wrap="square" rtlCol="0">
            <a:spAutoFit/>
          </a:bodyPr>
          <a:lstStyle/>
          <a:p>
            <a:r>
              <a:rPr lang="en-US" sz="1400" b="1" dirty="0" smtClean="0">
                <a:solidFill>
                  <a:srgbClr val="FF0000"/>
                </a:solidFill>
              </a:rPr>
              <a:t>3.1.1.1</a:t>
            </a:r>
            <a:endParaRPr lang="en-US" sz="1400" b="1" dirty="0">
              <a:solidFill>
                <a:srgbClr val="FF0000"/>
              </a:solidFill>
            </a:endParaRPr>
          </a:p>
        </p:txBody>
      </p:sp>
      <p:sp>
        <p:nvSpPr>
          <p:cNvPr id="98" name="TextBox 97"/>
          <p:cNvSpPr txBox="1"/>
          <p:nvPr/>
        </p:nvSpPr>
        <p:spPr>
          <a:xfrm>
            <a:off x="10005287" y="3088919"/>
            <a:ext cx="957537" cy="307777"/>
          </a:xfrm>
          <a:prstGeom prst="rect">
            <a:avLst/>
          </a:prstGeom>
          <a:noFill/>
        </p:spPr>
        <p:txBody>
          <a:bodyPr wrap="square" rtlCol="0">
            <a:spAutoFit/>
          </a:bodyPr>
          <a:lstStyle/>
          <a:p>
            <a:r>
              <a:rPr lang="en-US" sz="1400" b="1" dirty="0">
                <a:solidFill>
                  <a:srgbClr val="FF0000"/>
                </a:solidFill>
              </a:rPr>
              <a:t>3</a:t>
            </a:r>
            <a:r>
              <a:rPr lang="en-US" sz="1400" b="1" dirty="0" smtClean="0">
                <a:solidFill>
                  <a:srgbClr val="FF0000"/>
                </a:solidFill>
              </a:rPr>
              <a:t>.2.2.1</a:t>
            </a:r>
            <a:endParaRPr lang="en-US" sz="1400" b="1" dirty="0">
              <a:solidFill>
                <a:srgbClr val="FF0000"/>
              </a:solidFill>
            </a:endParaRPr>
          </a:p>
        </p:txBody>
      </p:sp>
      <p:sp>
        <p:nvSpPr>
          <p:cNvPr id="99" name="TextBox 98"/>
          <p:cNvSpPr txBox="1"/>
          <p:nvPr/>
        </p:nvSpPr>
        <p:spPr>
          <a:xfrm>
            <a:off x="9929182" y="2139620"/>
            <a:ext cx="802677" cy="307777"/>
          </a:xfrm>
          <a:prstGeom prst="rect">
            <a:avLst/>
          </a:prstGeom>
          <a:noFill/>
        </p:spPr>
        <p:txBody>
          <a:bodyPr wrap="square" rtlCol="0">
            <a:spAutoFit/>
          </a:bodyPr>
          <a:lstStyle/>
          <a:p>
            <a:r>
              <a:rPr lang="en-US" sz="1400" b="1" dirty="0">
                <a:solidFill>
                  <a:srgbClr val="FF0000"/>
                </a:solidFill>
              </a:rPr>
              <a:t>2</a:t>
            </a:r>
            <a:r>
              <a:rPr lang="en-US" sz="1400" b="1" dirty="0" smtClean="0">
                <a:solidFill>
                  <a:srgbClr val="FF0000"/>
                </a:solidFill>
              </a:rPr>
              <a:t>.2.2</a:t>
            </a:r>
            <a:endParaRPr lang="en-US" sz="1400" b="1" dirty="0">
              <a:solidFill>
                <a:srgbClr val="FF0000"/>
              </a:solidFill>
            </a:endParaRPr>
          </a:p>
        </p:txBody>
      </p:sp>
      <p:sp>
        <p:nvSpPr>
          <p:cNvPr id="100" name="TextBox 99"/>
          <p:cNvSpPr txBox="1"/>
          <p:nvPr/>
        </p:nvSpPr>
        <p:spPr>
          <a:xfrm>
            <a:off x="8337468" y="2209176"/>
            <a:ext cx="802677" cy="307777"/>
          </a:xfrm>
          <a:prstGeom prst="rect">
            <a:avLst/>
          </a:prstGeom>
          <a:noFill/>
        </p:spPr>
        <p:txBody>
          <a:bodyPr wrap="square" rtlCol="0">
            <a:spAutoFit/>
          </a:bodyPr>
          <a:lstStyle/>
          <a:p>
            <a:r>
              <a:rPr lang="en-US" sz="1400" b="1" dirty="0">
                <a:solidFill>
                  <a:srgbClr val="FF0000"/>
                </a:solidFill>
              </a:rPr>
              <a:t>2</a:t>
            </a:r>
            <a:r>
              <a:rPr lang="en-US" sz="1400" b="1" dirty="0" smtClean="0">
                <a:solidFill>
                  <a:srgbClr val="FF0000"/>
                </a:solidFill>
              </a:rPr>
              <a:t>.1.2</a:t>
            </a:r>
            <a:endParaRPr lang="en-US" sz="1400" b="1" dirty="0">
              <a:solidFill>
                <a:srgbClr val="FF0000"/>
              </a:solidFill>
            </a:endParaRPr>
          </a:p>
        </p:txBody>
      </p:sp>
      <p:sp>
        <p:nvSpPr>
          <p:cNvPr id="102" name="TextBox 101"/>
          <p:cNvSpPr txBox="1"/>
          <p:nvPr/>
        </p:nvSpPr>
        <p:spPr>
          <a:xfrm>
            <a:off x="4075522" y="2760011"/>
            <a:ext cx="1228378" cy="307777"/>
          </a:xfrm>
          <a:prstGeom prst="rect">
            <a:avLst/>
          </a:prstGeom>
          <a:noFill/>
        </p:spPr>
        <p:txBody>
          <a:bodyPr wrap="square" rtlCol="0">
            <a:spAutoFit/>
          </a:bodyPr>
          <a:lstStyle/>
          <a:p>
            <a:r>
              <a:rPr lang="en-US" sz="1400" b="1" dirty="0" smtClean="0">
                <a:solidFill>
                  <a:srgbClr val="FF0000"/>
                </a:solidFill>
              </a:rPr>
              <a:t>3.2.1.1</a:t>
            </a:r>
            <a:endParaRPr lang="en-US" sz="1400" b="1" dirty="0">
              <a:solidFill>
                <a:srgbClr val="FF0000"/>
              </a:solidFill>
            </a:endParaRPr>
          </a:p>
        </p:txBody>
      </p:sp>
      <p:sp>
        <p:nvSpPr>
          <p:cNvPr id="103" name="TextBox 102"/>
          <p:cNvSpPr txBox="1"/>
          <p:nvPr/>
        </p:nvSpPr>
        <p:spPr>
          <a:xfrm>
            <a:off x="5823260" y="3314903"/>
            <a:ext cx="1270398" cy="307777"/>
          </a:xfrm>
          <a:prstGeom prst="rect">
            <a:avLst/>
          </a:prstGeom>
          <a:noFill/>
        </p:spPr>
        <p:txBody>
          <a:bodyPr wrap="square" rtlCol="0">
            <a:spAutoFit/>
          </a:bodyPr>
          <a:lstStyle/>
          <a:p>
            <a:r>
              <a:rPr lang="en-US" sz="1400" b="1" dirty="0" smtClean="0">
                <a:solidFill>
                  <a:srgbClr val="FF0000"/>
                </a:solidFill>
              </a:rPr>
              <a:t>4.1.1.1.1</a:t>
            </a:r>
            <a:endParaRPr lang="en-US" sz="1400" b="1" dirty="0">
              <a:solidFill>
                <a:srgbClr val="FF0000"/>
              </a:solidFill>
            </a:endParaRPr>
          </a:p>
        </p:txBody>
      </p:sp>
      <p:cxnSp>
        <p:nvCxnSpPr>
          <p:cNvPr id="105" name="Straight Connector 104"/>
          <p:cNvCxnSpPr/>
          <p:nvPr/>
        </p:nvCxnSpPr>
        <p:spPr>
          <a:xfrm flipH="1">
            <a:off x="6053613" y="1769993"/>
            <a:ext cx="596270" cy="71784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flipV="1">
            <a:off x="7048768" y="1743955"/>
            <a:ext cx="2344314" cy="77007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flipV="1">
            <a:off x="7934212" y="1663910"/>
            <a:ext cx="1053213" cy="2296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7543017" y="1755012"/>
            <a:ext cx="880035" cy="75292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3" name="Straight Connector 112"/>
          <p:cNvCxnSpPr>
            <a:stCxn id="92" idx="1"/>
          </p:cNvCxnSpPr>
          <p:nvPr/>
        </p:nvCxnSpPr>
        <p:spPr>
          <a:xfrm>
            <a:off x="9657293" y="1905031"/>
            <a:ext cx="0" cy="72613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H="1">
            <a:off x="4538521" y="2640389"/>
            <a:ext cx="1092315" cy="42739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7" name="Straight Connector 116"/>
          <p:cNvCxnSpPr>
            <a:stCxn id="90" idx="2"/>
          </p:cNvCxnSpPr>
          <p:nvPr/>
        </p:nvCxnSpPr>
        <p:spPr>
          <a:xfrm flipH="1">
            <a:off x="6015809" y="3637086"/>
            <a:ext cx="2729324" cy="3107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6900873" y="2631120"/>
            <a:ext cx="2111264" cy="86381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10006758" y="2758279"/>
            <a:ext cx="0" cy="63141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34" name="TextBox 133"/>
          <p:cNvSpPr txBox="1"/>
          <p:nvPr/>
        </p:nvSpPr>
        <p:spPr>
          <a:xfrm>
            <a:off x="449105" y="1714485"/>
            <a:ext cx="5079900" cy="923330"/>
          </a:xfrm>
          <a:prstGeom prst="rect">
            <a:avLst/>
          </a:prstGeom>
          <a:solidFill>
            <a:schemeClr val="bg2">
              <a:lumMod val="90000"/>
            </a:schemeClr>
          </a:solidFill>
        </p:spPr>
        <p:txBody>
          <a:bodyPr wrap="square" rtlCol="0">
            <a:spAutoFit/>
          </a:bodyPr>
          <a:lstStyle/>
          <a:p>
            <a:pPr algn="r"/>
            <a:r>
              <a:rPr lang="en-US" dirty="0" smtClean="0">
                <a:latin typeface="Arial" panose="020B0604020202020204" pitchFamily="34" charset="0"/>
                <a:cs typeface="Arial" panose="020B0604020202020204" pitchFamily="34" charset="0"/>
              </a:rPr>
              <a:t>ISPs are structured in Tiers</a:t>
            </a:r>
          </a:p>
          <a:p>
            <a:pPr algn="r"/>
            <a:r>
              <a:rPr lang="en-US" dirty="0" smtClean="0">
                <a:latin typeface="Arial" panose="020B0604020202020204" pitchFamily="34" charset="0"/>
                <a:cs typeface="Arial" panose="020B0604020202020204" pitchFamily="34" charset="0"/>
              </a:rPr>
              <a:t>Auto structured address assignment within an ISP follows same principles as before</a:t>
            </a:r>
            <a:endParaRPr lang="en-US" dirty="0">
              <a:latin typeface="Arial" panose="020B0604020202020204" pitchFamily="34" charset="0"/>
              <a:cs typeface="Arial" panose="020B0604020202020204" pitchFamily="34" charset="0"/>
            </a:endParaRPr>
          </a:p>
        </p:txBody>
      </p:sp>
      <p:sp>
        <p:nvSpPr>
          <p:cNvPr id="3" name="TextBox 2"/>
          <p:cNvSpPr txBox="1"/>
          <p:nvPr/>
        </p:nvSpPr>
        <p:spPr>
          <a:xfrm>
            <a:off x="2162082" y="5303182"/>
            <a:ext cx="3842413" cy="369332"/>
          </a:xfrm>
          <a:prstGeom prst="rect">
            <a:avLst/>
          </a:prstGeom>
          <a:noFill/>
        </p:spPr>
        <p:txBody>
          <a:bodyPr wrap="square" rtlCol="0">
            <a:spAutoFit/>
          </a:bodyPr>
          <a:lstStyle/>
          <a:p>
            <a:r>
              <a:rPr lang="en-US" dirty="0" smtClean="0"/>
              <a:t>Inter-AS forwarding next slide </a:t>
            </a:r>
            <a:endParaRPr lang="en-US" dirty="0"/>
          </a:p>
        </p:txBody>
      </p:sp>
    </p:spTree>
    <p:extLst>
      <p:ext uri="{BB962C8B-B14F-4D97-AF65-F5344CB8AC3E}">
        <p14:creationId xmlns:p14="http://schemas.microsoft.com/office/powerpoint/2010/main" val="39922077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853816"/>
          </a:xfrm>
        </p:spPr>
        <p:txBody>
          <a:bodyPr/>
          <a:lstStyle/>
          <a:p>
            <a:r>
              <a:rPr lang="en-US" dirty="0" smtClean="0"/>
              <a:t>Extending to inter-AS </a:t>
            </a:r>
            <a:endParaRPr lang="en-US" dirty="0"/>
          </a:p>
        </p:txBody>
      </p:sp>
      <p:sp>
        <p:nvSpPr>
          <p:cNvPr id="4" name="Date Placeholder 3"/>
          <p:cNvSpPr>
            <a:spLocks noGrp="1"/>
          </p:cNvSpPr>
          <p:nvPr>
            <p:ph type="dt" sz="half" idx="10"/>
          </p:nvPr>
        </p:nvSpPr>
        <p:spPr/>
        <p:txBody>
          <a:bodyPr/>
          <a:lstStyle/>
          <a:p>
            <a:fld id="{67F8C756-06D5-834B-B633-9C31D5ABB125}" type="datetime1">
              <a:rPr lang="en-US" smtClean="0"/>
              <a:t>10/14/2020</a:t>
            </a:fld>
            <a:endParaRPr lang="en-US"/>
          </a:p>
        </p:txBody>
      </p:sp>
      <p:sp>
        <p:nvSpPr>
          <p:cNvPr id="5" name="Slide Number Placeholder 4"/>
          <p:cNvSpPr>
            <a:spLocks noGrp="1"/>
          </p:cNvSpPr>
          <p:nvPr>
            <p:ph type="sldNum" sz="quarter" idx="12"/>
          </p:nvPr>
        </p:nvSpPr>
        <p:spPr/>
        <p:txBody>
          <a:bodyPr/>
          <a:lstStyle/>
          <a:p>
            <a:fld id="{BBB1119D-FF0F-D548-9658-960D385AC394}" type="slidenum">
              <a:rPr lang="en-US" smtClean="0"/>
              <a:t>26</a:t>
            </a:fld>
            <a:endParaRPr lang="en-US" dirty="0"/>
          </a:p>
        </p:txBody>
      </p:sp>
      <p:pic>
        <p:nvPicPr>
          <p:cNvPr id="1026" name="Picture 2" descr="https://documents.app.lucidchart.com/documents/4632b33d-c90e-442e-b041-89d7e01528e4/pages/0_0?a=3987&amp;x=1435&amp;y=1847&amp;w=671&amp;h=310&amp;store=1&amp;accept=image%2F*&amp;auth=LCA%20a2d41db24252b49a1447047ca77bb6d7479baf5c-ts%3D1602271710"/>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8744" t="7892" r="8201" b="8651"/>
          <a:stretch/>
        </p:blipFill>
        <p:spPr bwMode="auto">
          <a:xfrm>
            <a:off x="701747" y="1626782"/>
            <a:ext cx="7176979" cy="372139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7579350" y="1277126"/>
            <a:ext cx="4318483" cy="5262979"/>
          </a:xfrm>
          <a:prstGeom prst="rect">
            <a:avLst/>
          </a:prstGeom>
          <a:noFill/>
        </p:spPr>
        <p:txBody>
          <a:bodyPr wrap="square" rtlCol="0">
            <a:spAutoFit/>
          </a:bodyPr>
          <a:lstStyle/>
          <a:p>
            <a:pPr marL="285750" indent="-285750">
              <a:buFont typeface="Arial" panose="020B0604020202020204" pitchFamily="34" charset="0"/>
              <a:buChar char="•"/>
            </a:pPr>
            <a:r>
              <a:rPr lang="en-US" sz="1400" dirty="0" smtClean="0"/>
              <a:t>System </a:t>
            </a:r>
            <a:r>
              <a:rPr lang="en-US" sz="1400" dirty="0"/>
              <a:t>A sends an IP packet to System </a:t>
            </a:r>
            <a:r>
              <a:rPr lang="en-US" sz="1400" dirty="0" smtClean="0"/>
              <a:t>B.</a:t>
            </a:r>
          </a:p>
          <a:p>
            <a:pPr marL="285750" indent="-285750">
              <a:buFont typeface="Arial" panose="020B0604020202020204" pitchFamily="34" charset="0"/>
              <a:buChar char="•"/>
            </a:pPr>
            <a:r>
              <a:rPr lang="en-US" sz="1400" dirty="0" smtClean="0"/>
              <a:t>At access </a:t>
            </a:r>
            <a:r>
              <a:rPr lang="en-US" sz="1400" dirty="0"/>
              <a:t>router T3:1.2.3 </a:t>
            </a:r>
            <a:r>
              <a:rPr lang="en-US" sz="1400" dirty="0" smtClean="0"/>
              <a:t>IP </a:t>
            </a:r>
            <a:r>
              <a:rPr lang="en-US" sz="1400" dirty="0"/>
              <a:t>packet is encapsulated and sent to the core /border router as destination B’ address IP2 is not in AS1. </a:t>
            </a:r>
            <a:endParaRPr lang="en-US" sz="1400" dirty="0" smtClean="0"/>
          </a:p>
          <a:p>
            <a:pPr marL="285750" indent="-285750">
              <a:buFont typeface="Arial" panose="020B0604020202020204" pitchFamily="34" charset="0"/>
              <a:buChar char="•"/>
            </a:pPr>
            <a:r>
              <a:rPr lang="en-US" sz="1400" dirty="0"/>
              <a:t>P</a:t>
            </a:r>
            <a:r>
              <a:rPr lang="en-US" sz="1400" dirty="0" smtClean="0"/>
              <a:t>acket </a:t>
            </a:r>
            <a:r>
              <a:rPr lang="en-US" sz="1400" dirty="0"/>
              <a:t>reaches T1:1, it forwards the packet to T3:1.1.1 at the transit AS. </a:t>
            </a:r>
            <a:endParaRPr lang="en-US" sz="1400" dirty="0" smtClean="0"/>
          </a:p>
          <a:p>
            <a:pPr marL="285750" indent="-285750">
              <a:buFont typeface="Arial" panose="020B0604020202020204" pitchFamily="34" charset="0"/>
              <a:buChar char="•"/>
            </a:pPr>
            <a:r>
              <a:rPr lang="en-US" sz="1400" dirty="0" smtClean="0"/>
              <a:t>At </a:t>
            </a:r>
            <a:r>
              <a:rPr lang="en-US" sz="1400" dirty="0"/>
              <a:t>the transit AS, the access routers have the AS IP addresses that the transit AS is connected to</a:t>
            </a:r>
            <a:r>
              <a:rPr lang="en-US" sz="1400" dirty="0" smtClean="0"/>
              <a:t>.</a:t>
            </a:r>
          </a:p>
          <a:p>
            <a:pPr marL="285750" indent="-285750">
              <a:buFont typeface="Arial" panose="020B0604020202020204" pitchFamily="34" charset="0"/>
              <a:buChar char="•"/>
            </a:pPr>
            <a:r>
              <a:rPr lang="en-US" sz="1400" dirty="0" smtClean="0"/>
              <a:t> </a:t>
            </a:r>
            <a:r>
              <a:rPr lang="en-US" sz="1400" dirty="0"/>
              <a:t>The access routers also have a map of the AS IP addresses (that the transit AS connects) mapped to the structured address of the access routers. </a:t>
            </a:r>
            <a:endParaRPr lang="en-US" sz="1400" dirty="0" smtClean="0"/>
          </a:p>
          <a:p>
            <a:pPr marL="285750" indent="-285750">
              <a:buFont typeface="Arial" panose="020B0604020202020204" pitchFamily="34" charset="0"/>
              <a:buChar char="•"/>
            </a:pPr>
            <a:r>
              <a:rPr lang="en-US" sz="1400" dirty="0"/>
              <a:t>R</a:t>
            </a:r>
            <a:r>
              <a:rPr lang="en-US" sz="1400" dirty="0" smtClean="0"/>
              <a:t>outer </a:t>
            </a:r>
            <a:r>
              <a:rPr lang="en-US" sz="1400" dirty="0"/>
              <a:t>T3:1.1.1 will encapsulate the IP packet with new header and the packet will be delivered to router T3:2.2.2, </a:t>
            </a:r>
            <a:endParaRPr lang="en-US" sz="1400" dirty="0" smtClean="0"/>
          </a:p>
          <a:p>
            <a:pPr marL="285750" indent="-285750">
              <a:buFont typeface="Arial" panose="020B0604020202020204" pitchFamily="34" charset="0"/>
              <a:buChar char="•"/>
            </a:pPr>
            <a:r>
              <a:rPr lang="en-US" sz="1400" dirty="0" smtClean="0"/>
              <a:t>T3:2.2.2.2 will </a:t>
            </a:r>
            <a:r>
              <a:rPr lang="en-US" sz="1400" dirty="0"/>
              <a:t>de-encapsulate and send to T1:1 at Customer AS2. </a:t>
            </a:r>
            <a:endParaRPr lang="en-US" sz="1400" dirty="0" smtClean="0"/>
          </a:p>
          <a:p>
            <a:pPr marL="285750" indent="-285750">
              <a:buFont typeface="Arial" panose="020B0604020202020204" pitchFamily="34" charset="0"/>
              <a:buChar char="•"/>
            </a:pPr>
            <a:r>
              <a:rPr lang="en-US" sz="1400" dirty="0" smtClean="0"/>
              <a:t>The </a:t>
            </a:r>
            <a:r>
              <a:rPr lang="en-US" sz="1400" dirty="0"/>
              <a:t>packet is re-encapsulated at T1:1 at Customer AS2</a:t>
            </a:r>
            <a:r>
              <a:rPr lang="en-US" sz="1400" dirty="0" smtClean="0"/>
              <a:t>, and </a:t>
            </a:r>
            <a:r>
              <a:rPr lang="en-US" sz="1400" dirty="0"/>
              <a:t>delivered to access router T3:3.2.1 </a:t>
            </a:r>
            <a:endParaRPr lang="en-US" sz="1400" dirty="0" smtClean="0"/>
          </a:p>
          <a:p>
            <a:pPr marL="285750" indent="-285750">
              <a:buFont typeface="Arial" panose="020B0604020202020204" pitchFamily="34" charset="0"/>
              <a:buChar char="•"/>
            </a:pPr>
            <a:r>
              <a:rPr lang="en-US" sz="1400" dirty="0" smtClean="0"/>
              <a:t>Access router de-encapsulates </a:t>
            </a:r>
            <a:r>
              <a:rPr lang="en-US" sz="1400" dirty="0"/>
              <a:t>and deliver to System B</a:t>
            </a:r>
          </a:p>
        </p:txBody>
      </p:sp>
      <p:sp>
        <p:nvSpPr>
          <p:cNvPr id="7" name="TextBox 6"/>
          <p:cNvSpPr txBox="1"/>
          <p:nvPr/>
        </p:nvSpPr>
        <p:spPr>
          <a:xfrm>
            <a:off x="1697779" y="5452247"/>
            <a:ext cx="5184914" cy="646331"/>
          </a:xfrm>
          <a:prstGeom prst="rect">
            <a:avLst/>
          </a:prstGeom>
          <a:noFill/>
        </p:spPr>
        <p:txBody>
          <a:bodyPr wrap="square" rtlCol="0">
            <a:spAutoFit/>
          </a:bodyPr>
          <a:lstStyle/>
          <a:p>
            <a:r>
              <a:rPr lang="en-US" dirty="0" smtClean="0"/>
              <a:t>A single protocol for intra-AS and inter-AS</a:t>
            </a:r>
          </a:p>
          <a:p>
            <a:r>
              <a:rPr lang="en-US" dirty="0" smtClean="0"/>
              <a:t>No </a:t>
            </a:r>
            <a:r>
              <a:rPr lang="en-US" dirty="0" err="1" smtClean="0"/>
              <a:t>iBGP</a:t>
            </a:r>
            <a:r>
              <a:rPr lang="en-US" dirty="0" smtClean="0"/>
              <a:t> </a:t>
            </a:r>
            <a:endParaRPr lang="en-US" dirty="0"/>
          </a:p>
        </p:txBody>
      </p:sp>
    </p:spTree>
    <p:extLst>
      <p:ext uri="{BB962C8B-B14F-4D97-AF65-F5344CB8AC3E}">
        <p14:creationId xmlns:p14="http://schemas.microsoft.com/office/powerpoint/2010/main" val="30752715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Features</a:t>
            </a:r>
            <a:endParaRPr lang="en-US" dirty="0"/>
          </a:p>
        </p:txBody>
      </p:sp>
      <p:sp>
        <p:nvSpPr>
          <p:cNvPr id="3" name="Content Placeholder 2"/>
          <p:cNvSpPr>
            <a:spLocks noGrp="1"/>
          </p:cNvSpPr>
          <p:nvPr>
            <p:ph idx="1"/>
          </p:nvPr>
        </p:nvSpPr>
        <p:spPr>
          <a:xfrm>
            <a:off x="1477926" y="1818167"/>
            <a:ext cx="10026686" cy="4093055"/>
          </a:xfrm>
        </p:spPr>
        <p:txBody>
          <a:bodyPr/>
          <a:lstStyle/>
          <a:p>
            <a:r>
              <a:rPr lang="en-US" dirty="0" smtClean="0"/>
              <a:t>Fast failure detection and recovery without the use of BFD</a:t>
            </a:r>
          </a:p>
          <a:p>
            <a:pPr lvl="1"/>
            <a:r>
              <a:rPr lang="en-US" dirty="0" smtClean="0"/>
              <a:t>Failover with single missing hello (partly implemented)</a:t>
            </a:r>
          </a:p>
          <a:p>
            <a:pPr lvl="1"/>
            <a:r>
              <a:rPr lang="en-US" dirty="0" smtClean="0"/>
              <a:t>Send 1 byte hello messages at a high frequency</a:t>
            </a:r>
          </a:p>
          <a:p>
            <a:pPr lvl="1"/>
            <a:r>
              <a:rPr lang="en-US" dirty="0" smtClean="0"/>
              <a:t>Hysteresis based recovery when failed link/device comes up</a:t>
            </a:r>
          </a:p>
          <a:p>
            <a:r>
              <a:rPr lang="en-US" dirty="0" smtClean="0"/>
              <a:t>Link Failure</a:t>
            </a:r>
          </a:p>
          <a:p>
            <a:pPr lvl="1"/>
            <a:r>
              <a:rPr lang="en-US" dirty="0" smtClean="0"/>
              <a:t>Router recognizes first</a:t>
            </a:r>
          </a:p>
          <a:p>
            <a:pPr lvl="1"/>
            <a:r>
              <a:rPr lang="en-US" dirty="0" smtClean="0"/>
              <a:t>Identifies failed addresses and disseminates </a:t>
            </a:r>
          </a:p>
          <a:p>
            <a:r>
              <a:rPr lang="en-US" dirty="0" smtClean="0"/>
              <a:t>Concepts to be tested</a:t>
            </a:r>
          </a:p>
          <a:p>
            <a:pPr lvl="1"/>
            <a:endParaRPr lang="en-US" dirty="0" smtClean="0"/>
          </a:p>
          <a:p>
            <a:endParaRPr lang="en-US" dirty="0"/>
          </a:p>
        </p:txBody>
      </p:sp>
      <p:sp>
        <p:nvSpPr>
          <p:cNvPr id="4" name="Date Placeholder 3"/>
          <p:cNvSpPr>
            <a:spLocks noGrp="1"/>
          </p:cNvSpPr>
          <p:nvPr>
            <p:ph type="dt" sz="half" idx="10"/>
          </p:nvPr>
        </p:nvSpPr>
        <p:spPr/>
        <p:txBody>
          <a:bodyPr/>
          <a:lstStyle/>
          <a:p>
            <a:fld id="{67F8C756-06D5-834B-B633-9C31D5ABB125}" type="datetime1">
              <a:rPr lang="en-US" smtClean="0"/>
              <a:t>10/14/2020</a:t>
            </a:fld>
            <a:endParaRPr lang="en-US"/>
          </a:p>
        </p:txBody>
      </p:sp>
      <p:sp>
        <p:nvSpPr>
          <p:cNvPr id="5" name="Slide Number Placeholder 4"/>
          <p:cNvSpPr>
            <a:spLocks noGrp="1"/>
          </p:cNvSpPr>
          <p:nvPr>
            <p:ph type="sldNum" sz="quarter" idx="12"/>
          </p:nvPr>
        </p:nvSpPr>
        <p:spPr/>
        <p:txBody>
          <a:bodyPr/>
          <a:lstStyle/>
          <a:p>
            <a:fld id="{BBB1119D-FF0F-D548-9658-960D385AC394}" type="slidenum">
              <a:rPr lang="en-US" smtClean="0"/>
              <a:t>27</a:t>
            </a:fld>
            <a:endParaRPr lang="en-US" dirty="0"/>
          </a:p>
        </p:txBody>
      </p:sp>
    </p:spTree>
    <p:extLst>
      <p:ext uri="{BB962C8B-B14F-4D97-AF65-F5344CB8AC3E}">
        <p14:creationId xmlns:p14="http://schemas.microsoft.com/office/powerpoint/2010/main" val="210814845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885713"/>
          </a:xfrm>
        </p:spPr>
        <p:txBody>
          <a:bodyPr/>
          <a:lstStyle/>
          <a:p>
            <a:r>
              <a:rPr lang="en-US" dirty="0" smtClean="0">
                <a:latin typeface="Arial" panose="020B0604020202020204" pitchFamily="34" charset="0"/>
                <a:cs typeface="Arial" panose="020B0604020202020204" pitchFamily="34" charset="0"/>
              </a:rPr>
              <a:t>Future Benefits</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016070" y="2144233"/>
            <a:ext cx="8918683" cy="2438400"/>
          </a:xfrm>
        </p:spPr>
        <p:txBody>
          <a:bodyPr>
            <a:normAutofit/>
          </a:bodyPr>
          <a:lstStyle/>
          <a:p>
            <a:pPr>
              <a:spcAft>
                <a:spcPts val="1200"/>
              </a:spcAft>
            </a:pPr>
            <a:r>
              <a:rPr lang="en-US" dirty="0" smtClean="0">
                <a:solidFill>
                  <a:schemeClr val="tx1"/>
                </a:solidFill>
                <a:latin typeface="Arial" panose="020B0604020202020204" pitchFamily="34" charset="0"/>
                <a:cs typeface="Arial" panose="020B0604020202020204" pitchFamily="34" charset="0"/>
              </a:rPr>
              <a:t>Efficient use of Internet infrastructure </a:t>
            </a:r>
          </a:p>
          <a:p>
            <a:pPr lvl="1">
              <a:spcAft>
                <a:spcPts val="1200"/>
              </a:spcAft>
            </a:pPr>
            <a:r>
              <a:rPr lang="en-US" dirty="0" smtClean="0">
                <a:solidFill>
                  <a:schemeClr val="tx1"/>
                </a:solidFill>
                <a:latin typeface="Arial" panose="020B0604020202020204" pitchFamily="34" charset="0"/>
                <a:cs typeface="Arial" panose="020B0604020202020204" pitchFamily="34" charset="0"/>
              </a:rPr>
              <a:t>Leverage the current infrastructure to offer  superior services</a:t>
            </a:r>
          </a:p>
          <a:p>
            <a:pPr lvl="1">
              <a:spcAft>
                <a:spcPts val="1200"/>
              </a:spcAft>
            </a:pPr>
            <a:r>
              <a:rPr lang="en-US" dirty="0" smtClean="0">
                <a:solidFill>
                  <a:schemeClr val="tx1"/>
                </a:solidFill>
                <a:latin typeface="Arial" panose="020B0604020202020204" pitchFamily="34" charset="0"/>
                <a:cs typeface="Arial" panose="020B0604020202020204" pitchFamily="34" charset="0"/>
              </a:rPr>
              <a:t>Reduce deployment of proprietary, costly and resource intensive infrastructure</a:t>
            </a:r>
          </a:p>
          <a:p>
            <a:pPr lvl="1">
              <a:spcAft>
                <a:spcPts val="1200"/>
              </a:spcAft>
            </a:pPr>
            <a:r>
              <a:rPr lang="en-US" dirty="0" smtClean="0">
                <a:solidFill>
                  <a:schemeClr val="tx1"/>
                </a:solidFill>
                <a:latin typeface="Arial" panose="020B0604020202020204" pitchFamily="34" charset="0"/>
                <a:cs typeface="Arial" panose="020B0604020202020204" pitchFamily="34" charset="0"/>
              </a:rPr>
              <a:t>Offer expedited services on need.</a:t>
            </a:r>
          </a:p>
          <a:p>
            <a:pPr>
              <a:spcAft>
                <a:spcPts val="1200"/>
              </a:spcAft>
            </a:pPr>
            <a:endParaRPr lang="en-US" dirty="0">
              <a:solidFill>
                <a:schemeClr val="tx1"/>
              </a:solidFill>
              <a:latin typeface="Arial" panose="020B0604020202020204" pitchFamily="34" charset="0"/>
              <a:cs typeface="Arial" panose="020B0604020202020204" pitchFamily="34" charset="0"/>
            </a:endParaRPr>
          </a:p>
          <a:p>
            <a:pPr>
              <a:spcAft>
                <a:spcPts val="1200"/>
              </a:spcAft>
            </a:pPr>
            <a:endParaRPr lang="en-US" dirty="0">
              <a:solidFill>
                <a:schemeClr val="tx1"/>
              </a:solidFill>
              <a:latin typeface="Arial" panose="020B0604020202020204" pitchFamily="34" charset="0"/>
              <a:cs typeface="Arial" panose="020B0604020202020204" pitchFamily="34" charset="0"/>
            </a:endParaRPr>
          </a:p>
          <a:p>
            <a:pPr>
              <a:spcAft>
                <a:spcPts val="1200"/>
              </a:spcAft>
            </a:pPr>
            <a:endParaRPr lang="en-US" dirty="0">
              <a:solidFill>
                <a:schemeClr val="tx1"/>
              </a:solidFill>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fld id="{67F8C756-06D5-834B-B633-9C31D5ABB125}" type="datetime1">
              <a:rPr lang="en-US" smtClean="0"/>
              <a:t>10/14/2020</a:t>
            </a:fld>
            <a:endParaRPr lang="en-US"/>
          </a:p>
        </p:txBody>
      </p:sp>
      <p:sp>
        <p:nvSpPr>
          <p:cNvPr id="5" name="Slide Number Placeholder 4"/>
          <p:cNvSpPr>
            <a:spLocks noGrp="1"/>
          </p:cNvSpPr>
          <p:nvPr>
            <p:ph type="sldNum" sz="quarter" idx="12"/>
          </p:nvPr>
        </p:nvSpPr>
        <p:spPr/>
        <p:txBody>
          <a:bodyPr/>
          <a:lstStyle/>
          <a:p>
            <a:fld id="{BBB1119D-FF0F-D548-9658-960D385AC394}" type="slidenum">
              <a:rPr lang="en-US" smtClean="0"/>
              <a:t>28</a:t>
            </a:fld>
            <a:endParaRPr lang="en-US" dirty="0"/>
          </a:p>
        </p:txBody>
      </p:sp>
    </p:spTree>
    <p:extLst>
      <p:ext uri="{BB962C8B-B14F-4D97-AF65-F5344CB8AC3E}">
        <p14:creationId xmlns:p14="http://schemas.microsoft.com/office/powerpoint/2010/main" val="298507142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19014-7D7C-5C48-BE7D-95127305424F}"/>
              </a:ext>
            </a:extLst>
          </p:cNvPr>
          <p:cNvSpPr>
            <a:spLocks noGrp="1"/>
          </p:cNvSpPr>
          <p:nvPr>
            <p:ph type="title"/>
          </p:nvPr>
        </p:nvSpPr>
        <p:spPr/>
        <p:txBody>
          <a:bodyPr>
            <a:normAutofit/>
          </a:bodyPr>
          <a:lstStyle/>
          <a:p>
            <a:r>
              <a:rPr lang="en-US" dirty="0"/>
              <a:t/>
            </a:r>
            <a:br>
              <a:rPr lang="en-US" dirty="0"/>
            </a:br>
            <a:endParaRPr lang="en-US" dirty="0"/>
          </a:p>
        </p:txBody>
      </p:sp>
      <p:sp>
        <p:nvSpPr>
          <p:cNvPr id="3" name="Text Placeholder 2">
            <a:extLst>
              <a:ext uri="{FF2B5EF4-FFF2-40B4-BE49-F238E27FC236}">
                <a16:creationId xmlns:a16="http://schemas.microsoft.com/office/drawing/2014/main" id="{8CC72224-6491-594B-873C-D72829EDC1C7}"/>
              </a:ext>
            </a:extLst>
          </p:cNvPr>
          <p:cNvSpPr>
            <a:spLocks noGrp="1"/>
          </p:cNvSpPr>
          <p:nvPr>
            <p:ph type="body" idx="1"/>
          </p:nvPr>
        </p:nvSpPr>
        <p:spPr>
          <a:xfrm>
            <a:off x="2589212" y="3530128"/>
            <a:ext cx="8915399" cy="1431615"/>
          </a:xfrm>
        </p:spPr>
        <p:txBody>
          <a:bodyPr/>
          <a:lstStyle/>
          <a:p>
            <a:r>
              <a:rPr lang="en-US" b="1" dirty="0">
                <a:latin typeface="Arial" panose="020B0604020202020204" pitchFamily="34" charset="0"/>
                <a:cs typeface="Arial" panose="020B0604020202020204" pitchFamily="34" charset="0"/>
              </a:rPr>
              <a:t>THANKS </a:t>
            </a:r>
          </a:p>
          <a:p>
            <a:r>
              <a:rPr lang="en-US" b="1" dirty="0">
                <a:latin typeface="Arial" panose="020B0604020202020204" pitchFamily="34" charset="0"/>
                <a:cs typeface="Arial" panose="020B0604020202020204" pitchFamily="34" charset="0"/>
              </a:rPr>
              <a:t>QUESTIONS </a:t>
            </a:r>
          </a:p>
        </p:txBody>
      </p:sp>
      <p:sp>
        <p:nvSpPr>
          <p:cNvPr id="4" name="Date Placeholder 3">
            <a:extLst>
              <a:ext uri="{FF2B5EF4-FFF2-40B4-BE49-F238E27FC236}">
                <a16:creationId xmlns:a16="http://schemas.microsoft.com/office/drawing/2014/main" id="{A54402F9-4008-ED49-9B5D-AF52441E54AD}"/>
              </a:ext>
            </a:extLst>
          </p:cNvPr>
          <p:cNvSpPr>
            <a:spLocks noGrp="1"/>
          </p:cNvSpPr>
          <p:nvPr>
            <p:ph type="dt" sz="half" idx="10"/>
          </p:nvPr>
        </p:nvSpPr>
        <p:spPr/>
        <p:txBody>
          <a:bodyPr/>
          <a:lstStyle/>
          <a:p>
            <a:fld id="{67693C53-6B8B-2A48-A3F1-CE00BAEF4D62}" type="datetime1">
              <a:rPr lang="en-US" smtClean="0"/>
              <a:t>10/14/2020</a:t>
            </a:fld>
            <a:endParaRPr lang="en-US"/>
          </a:p>
        </p:txBody>
      </p:sp>
      <p:sp>
        <p:nvSpPr>
          <p:cNvPr id="5" name="Slide Number Placeholder 4">
            <a:extLst>
              <a:ext uri="{FF2B5EF4-FFF2-40B4-BE49-F238E27FC236}">
                <a16:creationId xmlns:a16="http://schemas.microsoft.com/office/drawing/2014/main" id="{1EB6300A-909E-F34B-B907-8A9778EEFC1E}"/>
              </a:ext>
            </a:extLst>
          </p:cNvPr>
          <p:cNvSpPr>
            <a:spLocks noGrp="1"/>
          </p:cNvSpPr>
          <p:nvPr>
            <p:ph type="sldNum" sz="quarter" idx="12"/>
          </p:nvPr>
        </p:nvSpPr>
        <p:spPr/>
        <p:txBody>
          <a:bodyPr/>
          <a:lstStyle/>
          <a:p>
            <a:fld id="{BBB1119D-FF0F-D548-9658-960D385AC394}" type="slidenum">
              <a:rPr lang="en-US" smtClean="0"/>
              <a:t>29</a:t>
            </a:fld>
            <a:endParaRPr lang="en-US"/>
          </a:p>
        </p:txBody>
      </p:sp>
    </p:spTree>
    <p:extLst>
      <p:ext uri="{BB962C8B-B14F-4D97-AF65-F5344CB8AC3E}">
        <p14:creationId xmlns:p14="http://schemas.microsoft.com/office/powerpoint/2010/main" val="10031156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4931" y="624111"/>
            <a:ext cx="6950213" cy="666374"/>
          </a:xfrm>
        </p:spPr>
        <p:txBody>
          <a:bodyPr/>
          <a:lstStyle/>
          <a:p>
            <a:r>
              <a:rPr lang="en-US" dirty="0" smtClean="0">
                <a:latin typeface="Arial" panose="020B0604020202020204" pitchFamily="34" charset="0"/>
                <a:cs typeface="Arial" panose="020B0604020202020204" pitchFamily="34" charset="0"/>
              </a:rPr>
              <a:t>Growing Networks and Needs</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888320" y="1621044"/>
            <a:ext cx="9046433" cy="4187197"/>
          </a:xfrm>
        </p:spPr>
        <p:txBody>
          <a:bodyPr>
            <a:normAutofit/>
          </a:bodyPr>
          <a:lstStyle/>
          <a:p>
            <a:r>
              <a:rPr lang="en-US" sz="2000" dirty="0" smtClean="0">
                <a:latin typeface="Arial" panose="020B0604020202020204" pitchFamily="34" charset="0"/>
                <a:cs typeface="Arial" panose="020B0604020202020204" pitchFamily="34" charset="0"/>
              </a:rPr>
              <a:t>Number of Internet Users and Networks continue to grow</a:t>
            </a:r>
          </a:p>
          <a:p>
            <a:r>
              <a:rPr lang="en-US" sz="2000" dirty="0" smtClean="0">
                <a:latin typeface="Arial" panose="020B0604020202020204" pitchFamily="34" charset="0"/>
                <a:cs typeface="Arial" panose="020B0604020202020204" pitchFamily="34" charset="0"/>
              </a:rPr>
              <a:t>Current Layer 3 Protocols (IP, BGP, OSPF)</a:t>
            </a:r>
          </a:p>
          <a:p>
            <a:pPr lvl="1"/>
            <a:r>
              <a:rPr lang="en-US" sz="1800" dirty="0" smtClean="0">
                <a:latin typeface="Arial" panose="020B0604020202020204" pitchFamily="34" charset="0"/>
                <a:cs typeface="Arial" panose="020B0604020202020204" pitchFamily="34" charset="0"/>
              </a:rPr>
              <a:t>IP to forward Internet packets, BGP and OSPF are routing protocols </a:t>
            </a:r>
          </a:p>
          <a:p>
            <a:pPr lvl="1"/>
            <a:r>
              <a:rPr lang="en-US" sz="1800" dirty="0" smtClean="0">
                <a:latin typeface="Arial" panose="020B0604020202020204" pitchFamily="34" charset="0"/>
                <a:cs typeface="Arial" panose="020B0604020202020204" pitchFamily="34" charset="0"/>
              </a:rPr>
              <a:t>Are they addressing  the growing needs?  </a:t>
            </a:r>
          </a:p>
          <a:p>
            <a:pPr lvl="1"/>
            <a:r>
              <a:rPr lang="en-US" sz="1800" dirty="0" smtClean="0">
                <a:latin typeface="Arial" panose="020B0604020202020204" pitchFamily="34" charset="0"/>
                <a:cs typeface="Arial" panose="020B0604020202020204" pitchFamily="34" charset="0"/>
              </a:rPr>
              <a:t>Challenges</a:t>
            </a:r>
          </a:p>
          <a:p>
            <a:pPr lvl="2"/>
            <a:r>
              <a:rPr lang="en-US" sz="1600" dirty="0" smtClean="0">
                <a:latin typeface="Arial" panose="020B0604020202020204" pitchFamily="34" charset="0"/>
                <a:cs typeface="Arial" panose="020B0604020202020204" pitchFamily="34" charset="0"/>
              </a:rPr>
              <a:t>Developed decades ago – </a:t>
            </a:r>
            <a:r>
              <a:rPr lang="en-US" sz="1600" b="1" dirty="0">
                <a:solidFill>
                  <a:schemeClr val="accent2">
                    <a:lumMod val="75000"/>
                  </a:schemeClr>
                </a:solidFill>
                <a:latin typeface="Arial" panose="020B0604020202020204" pitchFamily="34" charset="0"/>
                <a:cs typeface="Arial" panose="020B0604020202020204" pitchFamily="34" charset="0"/>
              </a:rPr>
              <a:t>S</a:t>
            </a:r>
            <a:r>
              <a:rPr lang="en-US" sz="1600" b="1" dirty="0" smtClean="0">
                <a:solidFill>
                  <a:schemeClr val="accent2">
                    <a:lumMod val="75000"/>
                  </a:schemeClr>
                </a:solidFill>
                <a:latin typeface="Arial" panose="020B0604020202020204" pitchFamily="34" charset="0"/>
                <a:cs typeface="Arial" panose="020B0604020202020204" pitchFamily="34" charset="0"/>
              </a:rPr>
              <a:t>evere Limitations</a:t>
            </a:r>
          </a:p>
          <a:p>
            <a:pPr lvl="2"/>
            <a:r>
              <a:rPr lang="en-US" sz="1600" b="1" dirty="0" smtClean="0">
                <a:solidFill>
                  <a:schemeClr val="accent2">
                    <a:lumMod val="75000"/>
                  </a:schemeClr>
                </a:solidFill>
                <a:latin typeface="Arial" panose="020B0604020202020204" pitchFamily="34" charset="0"/>
                <a:cs typeface="Arial" panose="020B0604020202020204" pitchFamily="34" charset="0"/>
              </a:rPr>
              <a:t>Sluggish and unstable </a:t>
            </a:r>
          </a:p>
          <a:p>
            <a:r>
              <a:rPr lang="en-US" sz="2000" dirty="0" smtClean="0">
                <a:latin typeface="Arial" panose="020B0604020202020204" pitchFamily="34" charset="0"/>
                <a:cs typeface="Arial" panose="020B0604020202020204" pitchFamily="34" charset="0"/>
              </a:rPr>
              <a:t>The </a:t>
            </a:r>
            <a:r>
              <a:rPr lang="en-US" sz="2000" b="1" dirty="0" smtClean="0">
                <a:solidFill>
                  <a:schemeClr val="accent2">
                    <a:lumMod val="75000"/>
                  </a:schemeClr>
                </a:solidFill>
                <a:latin typeface="Arial" panose="020B0604020202020204" pitchFamily="34" charset="0"/>
                <a:cs typeface="Arial" panose="020B0604020202020204" pitchFamily="34" charset="0"/>
              </a:rPr>
              <a:t>Needs</a:t>
            </a:r>
            <a:r>
              <a:rPr lang="en-US" sz="2000" b="1" dirty="0" smtClean="0">
                <a:solidFill>
                  <a:srgbClr val="C00000"/>
                </a:solidFill>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 Next Slide</a:t>
            </a:r>
            <a:endParaRPr lang="en-US" sz="1800"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fld id="{67F8C756-06D5-834B-B633-9C31D5ABB125}" type="datetime1">
              <a:rPr lang="en-US" smtClean="0"/>
              <a:t>10/14/2020</a:t>
            </a:fld>
            <a:endParaRPr lang="en-US"/>
          </a:p>
        </p:txBody>
      </p:sp>
      <p:sp>
        <p:nvSpPr>
          <p:cNvPr id="5" name="Slide Number Placeholder 4"/>
          <p:cNvSpPr>
            <a:spLocks noGrp="1"/>
          </p:cNvSpPr>
          <p:nvPr>
            <p:ph type="sldNum" sz="quarter" idx="12"/>
          </p:nvPr>
        </p:nvSpPr>
        <p:spPr/>
        <p:txBody>
          <a:bodyPr/>
          <a:lstStyle/>
          <a:p>
            <a:fld id="{BBB1119D-FF0F-D548-9658-960D385AC394}" type="slidenum">
              <a:rPr lang="en-US" smtClean="0"/>
              <a:t>3</a:t>
            </a:fld>
            <a:endParaRPr lang="en-US" dirty="0"/>
          </a:p>
        </p:txBody>
      </p:sp>
    </p:spTree>
    <p:extLst>
      <p:ext uri="{BB962C8B-B14F-4D97-AF65-F5344CB8AC3E}">
        <p14:creationId xmlns:p14="http://schemas.microsoft.com/office/powerpoint/2010/main" val="42048266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7764" y="492478"/>
            <a:ext cx="6933848" cy="833075"/>
          </a:xfrm>
        </p:spPr>
        <p:txBody>
          <a:bodyPr/>
          <a:lstStyle/>
          <a:p>
            <a:r>
              <a:rPr lang="en-US" dirty="0" smtClean="0">
                <a:latin typeface="Arial" panose="020B0604020202020204" pitchFamily="34" charset="0"/>
                <a:cs typeface="Arial" panose="020B0604020202020204" pitchFamily="34" charset="0"/>
              </a:rPr>
              <a:t>The Deman</a:t>
            </a:r>
            <a:r>
              <a:rPr lang="en-US" dirty="0">
                <a:latin typeface="Arial" panose="020B0604020202020204" pitchFamily="34" charset="0"/>
                <a:cs typeface="Arial" panose="020B0604020202020204" pitchFamily="34" charset="0"/>
              </a:rPr>
              <a:t>d</a:t>
            </a:r>
            <a:r>
              <a:rPr lang="en-US" dirty="0" smtClean="0">
                <a:latin typeface="Arial" panose="020B0604020202020204" pitchFamily="34" charset="0"/>
                <a:cs typeface="Arial" panose="020B0604020202020204" pitchFamily="34" charset="0"/>
              </a:rPr>
              <a:t> Scenario </a:t>
            </a:r>
            <a:endParaRPr lang="en-US" dirty="0">
              <a:latin typeface="Arial" panose="020B0604020202020204" pitchFamily="34" charset="0"/>
              <a:cs typeface="Arial" panose="020B0604020202020204" pitchFamily="34" charset="0"/>
            </a:endParaRPr>
          </a:p>
        </p:txBody>
      </p:sp>
      <p:sp>
        <p:nvSpPr>
          <p:cNvPr id="7" name="Content Placeholder 6"/>
          <p:cNvSpPr>
            <a:spLocks noGrp="1"/>
          </p:cNvSpPr>
          <p:nvPr>
            <p:ph sz="half" idx="2"/>
          </p:nvPr>
        </p:nvSpPr>
        <p:spPr>
          <a:xfrm>
            <a:off x="6218310" y="1726418"/>
            <a:ext cx="5289585" cy="3048290"/>
          </a:xfrm>
        </p:spPr>
        <p:txBody>
          <a:bodyPr>
            <a:noAutofit/>
          </a:bodyPr>
          <a:lstStyle/>
          <a:p>
            <a:pPr marL="0" indent="0" algn="ctr">
              <a:buNone/>
            </a:pPr>
            <a:r>
              <a:rPr lang="en-US" b="1" dirty="0" smtClean="0">
                <a:solidFill>
                  <a:schemeClr val="accent2">
                    <a:lumMod val="75000"/>
                  </a:schemeClr>
                </a:solidFill>
                <a:latin typeface="Arial" panose="020B0604020202020204" pitchFamily="34" charset="0"/>
                <a:cs typeface="Arial" panose="020B0604020202020204" pitchFamily="34" charset="0"/>
              </a:rPr>
              <a:t>SERVICES </a:t>
            </a:r>
          </a:p>
          <a:p>
            <a:r>
              <a:rPr lang="en-US" dirty="0">
                <a:latin typeface="Arial" panose="020B0604020202020204" pitchFamily="34" charset="0"/>
                <a:cs typeface="Arial" panose="020B0604020202020204" pitchFamily="34" charset="0"/>
              </a:rPr>
              <a:t>C</a:t>
            </a:r>
            <a:r>
              <a:rPr lang="en-US" dirty="0" smtClean="0">
                <a:latin typeface="Arial" panose="020B0604020202020204" pitchFamily="34" charset="0"/>
                <a:cs typeface="Arial" panose="020B0604020202020204" pitchFamily="34" charset="0"/>
              </a:rPr>
              <a:t>ontent delivery</a:t>
            </a:r>
            <a:endParaRPr lang="en-US" dirty="0">
              <a:latin typeface="Arial" panose="020B0604020202020204" pitchFamily="34" charset="0"/>
              <a:cs typeface="Arial" panose="020B0604020202020204" pitchFamily="34" charset="0"/>
            </a:endParaRPr>
          </a:p>
          <a:p>
            <a:pPr lvl="1"/>
            <a:r>
              <a:rPr lang="en-US" dirty="0" smtClean="0">
                <a:latin typeface="Arial" panose="020B0604020202020204" pitchFamily="34" charset="0"/>
                <a:cs typeface="Arial" panose="020B0604020202020204" pitchFamily="34" charset="0"/>
              </a:rPr>
              <a:t>Growing CDN providers and networks</a:t>
            </a:r>
          </a:p>
          <a:p>
            <a:pPr lvl="1"/>
            <a:r>
              <a:rPr lang="en-US" dirty="0">
                <a:latin typeface="Arial" panose="020B0604020202020204" pitchFamily="34" charset="0"/>
                <a:cs typeface="Arial" panose="020B0604020202020204" pitchFamily="34" charset="0"/>
              </a:rPr>
              <a:t>H</a:t>
            </a:r>
            <a:r>
              <a:rPr lang="en-US" dirty="0" smtClean="0">
                <a:latin typeface="Arial" panose="020B0604020202020204" pitchFamily="34" charset="0"/>
                <a:cs typeface="Arial" panose="020B0604020202020204" pitchFamily="34" charset="0"/>
              </a:rPr>
              <a:t>igh infrastructure investment</a:t>
            </a:r>
          </a:p>
          <a:p>
            <a:r>
              <a:rPr lang="en-US" dirty="0" smtClean="0">
                <a:latin typeface="Arial" panose="020B0604020202020204" pitchFamily="34" charset="0"/>
                <a:cs typeface="Arial" panose="020B0604020202020204" pitchFamily="34" charset="0"/>
              </a:rPr>
              <a:t>Proprietary solutions</a:t>
            </a:r>
          </a:p>
          <a:p>
            <a:pPr lvl="1"/>
            <a:r>
              <a:rPr lang="en-US" dirty="0">
                <a:latin typeface="Arial" panose="020B0604020202020204" pitchFamily="34" charset="0"/>
                <a:cs typeface="Arial" panose="020B0604020202020204" pitchFamily="34" charset="0"/>
              </a:rPr>
              <a:t>GAFAM</a:t>
            </a:r>
          </a:p>
          <a:p>
            <a:pPr marL="400050" lvl="1" indent="0">
              <a:buNone/>
            </a:pPr>
            <a:r>
              <a:rPr lang="en-US" sz="1400" dirty="0">
                <a:latin typeface="Arial" panose="020B0604020202020204" pitchFamily="34" charset="0"/>
                <a:cs typeface="Arial" panose="020B0604020202020204" pitchFamily="34" charset="0"/>
              </a:rPr>
              <a:t>(Google, Amazon, Facebook, Apple, Microsoft</a:t>
            </a:r>
            <a:r>
              <a:rPr lang="en-US" sz="1400" dirty="0" smtClean="0">
                <a:latin typeface="Arial" panose="020B0604020202020204" pitchFamily="34" charset="0"/>
                <a:cs typeface="Arial" panose="020B0604020202020204" pitchFamily="34" charset="0"/>
              </a:rPr>
              <a:t>)</a:t>
            </a:r>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Private CDNs</a:t>
            </a:r>
          </a:p>
          <a:p>
            <a:pPr marL="0" indent="0">
              <a:buNone/>
            </a:pPr>
            <a:endParaRPr lang="en-US"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fld id="{67F8C756-06D5-834B-B633-9C31D5ABB125}" type="datetime1">
              <a:rPr lang="en-US" smtClean="0"/>
              <a:t>10/14/2020</a:t>
            </a:fld>
            <a:endParaRPr lang="en-US"/>
          </a:p>
        </p:txBody>
      </p:sp>
      <p:sp>
        <p:nvSpPr>
          <p:cNvPr id="5" name="Slide Number Placeholder 4"/>
          <p:cNvSpPr>
            <a:spLocks noGrp="1"/>
          </p:cNvSpPr>
          <p:nvPr>
            <p:ph type="sldNum" sz="quarter" idx="12"/>
          </p:nvPr>
        </p:nvSpPr>
        <p:spPr/>
        <p:txBody>
          <a:bodyPr/>
          <a:lstStyle/>
          <a:p>
            <a:fld id="{BBB1119D-FF0F-D548-9658-960D385AC394}" type="slidenum">
              <a:rPr lang="en-US" smtClean="0"/>
              <a:t>4</a:t>
            </a:fld>
            <a:endParaRPr lang="en-US" dirty="0"/>
          </a:p>
        </p:txBody>
      </p:sp>
      <p:sp>
        <p:nvSpPr>
          <p:cNvPr id="10" name="Content Placeholder 6"/>
          <p:cNvSpPr txBox="1">
            <a:spLocks/>
          </p:cNvSpPr>
          <p:nvPr/>
        </p:nvSpPr>
        <p:spPr>
          <a:xfrm>
            <a:off x="1690578" y="1984083"/>
            <a:ext cx="4019106" cy="304829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a:buNone/>
            </a:pPr>
            <a:r>
              <a:rPr lang="en-US" b="1" dirty="0" smtClean="0">
                <a:solidFill>
                  <a:schemeClr val="accent2">
                    <a:lumMod val="75000"/>
                  </a:schemeClr>
                </a:solidFill>
                <a:latin typeface="Arial" panose="020B0604020202020204" pitchFamily="34" charset="0"/>
                <a:cs typeface="Arial" panose="020B0604020202020204" pitchFamily="34" charset="0"/>
              </a:rPr>
              <a:t>USERS </a:t>
            </a:r>
          </a:p>
          <a:p>
            <a:r>
              <a:rPr lang="en-US" dirty="0">
                <a:latin typeface="Arial" panose="020B0604020202020204" pitchFamily="34" charset="0"/>
                <a:cs typeface="Arial" panose="020B0604020202020204" pitchFamily="34" charset="0"/>
              </a:rPr>
              <a:t>Federal, Defense </a:t>
            </a:r>
            <a:r>
              <a:rPr lang="en-US" dirty="0" smtClean="0">
                <a:latin typeface="Arial" panose="020B0604020202020204" pitchFamily="34" charset="0"/>
                <a:cs typeface="Arial" panose="020B0604020202020204" pitchFamily="34" charset="0"/>
              </a:rPr>
              <a:t>and Emergency </a:t>
            </a:r>
            <a:r>
              <a:rPr lang="en-US" dirty="0">
                <a:latin typeface="Arial" panose="020B0604020202020204" pitchFamily="34" charset="0"/>
                <a:cs typeface="Arial" panose="020B0604020202020204" pitchFamily="34" charset="0"/>
              </a:rPr>
              <a:t>networks..</a:t>
            </a:r>
          </a:p>
          <a:p>
            <a:r>
              <a:rPr lang="en-US" dirty="0">
                <a:latin typeface="Arial" panose="020B0604020202020204" pitchFamily="34" charset="0"/>
                <a:cs typeface="Arial" panose="020B0604020202020204" pitchFamily="34" charset="0"/>
              </a:rPr>
              <a:t>N</a:t>
            </a:r>
            <a:r>
              <a:rPr lang="en-US" dirty="0" smtClean="0">
                <a:latin typeface="Arial" panose="020B0604020202020204" pitchFamily="34" charset="0"/>
                <a:cs typeface="Arial" panose="020B0604020202020204" pitchFamily="34" charset="0"/>
              </a:rPr>
              <a:t>eed secure</a:t>
            </a:r>
            <a:r>
              <a:rPr lang="en-US" dirty="0">
                <a:latin typeface="Arial" panose="020B0604020202020204" pitchFamily="34" charset="0"/>
                <a:cs typeface="Arial" panose="020B0604020202020204" pitchFamily="34" charset="0"/>
              </a:rPr>
              <a:t>, reliable </a:t>
            </a:r>
            <a:r>
              <a:rPr lang="en-US" dirty="0" smtClean="0">
                <a:latin typeface="Arial" panose="020B0604020202020204" pitchFamily="34" charset="0"/>
                <a:cs typeface="Arial" panose="020B0604020202020204" pitchFamily="34" charset="0"/>
              </a:rPr>
              <a:t>and fast delivery of  data </a:t>
            </a:r>
          </a:p>
          <a:p>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346969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Internet Today</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112590" y="1620013"/>
            <a:ext cx="8915400" cy="3047680"/>
          </a:xfrm>
        </p:spPr>
        <p:txBody>
          <a:bodyPr>
            <a:noAutofit/>
          </a:bodyPr>
          <a:lstStyle/>
          <a:p>
            <a:r>
              <a:rPr lang="en-US" sz="2000" dirty="0" smtClean="0">
                <a:latin typeface="Arial" panose="020B0604020202020204" pitchFamily="34" charset="0"/>
                <a:cs typeface="Arial" panose="020B0604020202020204" pitchFamily="34" charset="0"/>
              </a:rPr>
              <a:t>Internet Infrastructure – widely deployed</a:t>
            </a:r>
            <a:endParaRPr lang="en-US" sz="2000" dirty="0">
              <a:latin typeface="Arial" panose="020B0604020202020204" pitchFamily="34" charset="0"/>
              <a:cs typeface="Arial" panose="020B0604020202020204" pitchFamily="34" charset="0"/>
            </a:endParaRPr>
          </a:p>
          <a:p>
            <a:pPr lvl="1"/>
            <a:r>
              <a:rPr lang="en-US" sz="1800" dirty="0" smtClean="0">
                <a:latin typeface="Arial" panose="020B0604020202020204" pitchFamily="34" charset="0"/>
                <a:cs typeface="Arial" panose="020B0604020202020204" pitchFamily="34" charset="0"/>
              </a:rPr>
              <a:t>Challenges </a:t>
            </a:r>
          </a:p>
          <a:p>
            <a:pPr lvl="2"/>
            <a:r>
              <a:rPr lang="en-US" sz="1600" dirty="0" smtClean="0">
                <a:latin typeface="Arial" panose="020B0604020202020204" pitchFamily="34" charset="0"/>
                <a:cs typeface="Arial" panose="020B0604020202020204" pitchFamily="34" charset="0"/>
              </a:rPr>
              <a:t>Heavy traffic</a:t>
            </a:r>
          </a:p>
          <a:p>
            <a:pPr lvl="2"/>
            <a:r>
              <a:rPr lang="en-US" sz="1600" dirty="0" smtClean="0">
                <a:latin typeface="Arial" panose="020B0604020202020204" pitchFamily="34" charset="0"/>
                <a:cs typeface="Arial" panose="020B0604020202020204" pitchFamily="34" charset="0"/>
              </a:rPr>
              <a:t>Security </a:t>
            </a:r>
          </a:p>
          <a:p>
            <a:pPr lvl="2"/>
            <a:r>
              <a:rPr lang="en-US" sz="1600" dirty="0" smtClean="0">
                <a:latin typeface="Arial" panose="020B0604020202020204" pitchFamily="34" charset="0"/>
                <a:cs typeface="Arial" panose="020B0604020202020204" pitchFamily="34" charset="0"/>
              </a:rPr>
              <a:t>Reliability</a:t>
            </a:r>
          </a:p>
          <a:p>
            <a:pPr lvl="1"/>
            <a:r>
              <a:rPr lang="en-US" sz="1800" dirty="0" smtClean="0">
                <a:latin typeface="Arial" panose="020B0604020202020204" pitchFamily="34" charset="0"/>
                <a:cs typeface="Arial" panose="020B0604020202020204" pitchFamily="34" charset="0"/>
              </a:rPr>
              <a:t>BGP Scalability </a:t>
            </a:r>
          </a:p>
          <a:p>
            <a:pPr lvl="1"/>
            <a:r>
              <a:rPr lang="en-US" sz="1800" dirty="0" smtClean="0">
                <a:latin typeface="Arial" panose="020B0604020202020204" pitchFamily="34" charset="0"/>
                <a:cs typeface="Arial" panose="020B0604020202020204" pitchFamily="34" charset="0"/>
              </a:rPr>
              <a:t>Complex </a:t>
            </a:r>
            <a:r>
              <a:rPr lang="en-US" sz="1800" dirty="0">
                <a:latin typeface="Arial" panose="020B0604020202020204" pitchFamily="34" charset="0"/>
                <a:cs typeface="Arial" panose="020B0604020202020204" pitchFamily="34" charset="0"/>
              </a:rPr>
              <a:t>interworking OSPF, </a:t>
            </a:r>
            <a:r>
              <a:rPr lang="en-US" sz="1800" dirty="0" err="1">
                <a:latin typeface="Arial" panose="020B0604020202020204" pitchFamily="34" charset="0"/>
                <a:cs typeface="Arial" panose="020B0604020202020204" pitchFamily="34" charset="0"/>
              </a:rPr>
              <a:t>iBGP</a:t>
            </a:r>
            <a:r>
              <a:rPr lang="en-US" sz="1800" dirty="0">
                <a:latin typeface="Arial" panose="020B0604020202020204" pitchFamily="34" charset="0"/>
                <a:cs typeface="Arial" panose="020B0604020202020204" pitchFamily="34" charset="0"/>
              </a:rPr>
              <a:t>, </a:t>
            </a:r>
            <a:r>
              <a:rPr lang="en-US" sz="1800" dirty="0" err="1" smtClean="0">
                <a:latin typeface="Arial" panose="020B0604020202020204" pitchFamily="34" charset="0"/>
                <a:cs typeface="Arial" panose="020B0604020202020204" pitchFamily="34" charset="0"/>
              </a:rPr>
              <a:t>eBGP</a:t>
            </a:r>
            <a:r>
              <a:rPr lang="en-US" sz="1800" dirty="0" smtClean="0">
                <a:latin typeface="Arial" panose="020B0604020202020204" pitchFamily="34" charset="0"/>
                <a:cs typeface="Arial" panose="020B0604020202020204" pitchFamily="34" charset="0"/>
              </a:rPr>
              <a:t> (for inter-AS and intra-AS) </a:t>
            </a:r>
            <a:endParaRPr lang="en-US" sz="1800" dirty="0">
              <a:latin typeface="Arial" panose="020B0604020202020204" pitchFamily="34" charset="0"/>
              <a:cs typeface="Arial" panose="020B0604020202020204" pitchFamily="34" charset="0"/>
            </a:endParaRPr>
          </a:p>
          <a:p>
            <a:endParaRPr lang="en-US" sz="2000" dirty="0" smtClean="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fld id="{67F8C756-06D5-834B-B633-9C31D5ABB125}" type="datetime1">
              <a:rPr lang="en-US" smtClean="0"/>
              <a:t>10/14/2020</a:t>
            </a:fld>
            <a:endParaRPr lang="en-US"/>
          </a:p>
        </p:txBody>
      </p:sp>
      <p:sp>
        <p:nvSpPr>
          <p:cNvPr id="5" name="Slide Number Placeholder 4"/>
          <p:cNvSpPr>
            <a:spLocks noGrp="1"/>
          </p:cNvSpPr>
          <p:nvPr>
            <p:ph type="sldNum" sz="quarter" idx="12"/>
          </p:nvPr>
        </p:nvSpPr>
        <p:spPr/>
        <p:txBody>
          <a:bodyPr/>
          <a:lstStyle/>
          <a:p>
            <a:fld id="{BBB1119D-FF0F-D548-9658-960D385AC394}" type="slidenum">
              <a:rPr lang="en-US" smtClean="0"/>
              <a:t>5</a:t>
            </a:fld>
            <a:endParaRPr lang="en-US" dirty="0"/>
          </a:p>
        </p:txBody>
      </p:sp>
    </p:spTree>
    <p:extLst>
      <p:ext uri="{BB962C8B-B14F-4D97-AF65-F5344CB8AC3E}">
        <p14:creationId xmlns:p14="http://schemas.microsoft.com/office/powerpoint/2010/main" val="7779823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C489F-104A-D849-889C-A22DA6632A8B}"/>
              </a:ext>
            </a:extLst>
          </p:cNvPr>
          <p:cNvSpPr>
            <a:spLocks noGrp="1"/>
          </p:cNvSpPr>
          <p:nvPr>
            <p:ph type="title"/>
          </p:nvPr>
        </p:nvSpPr>
        <p:spPr>
          <a:xfrm>
            <a:off x="2505076" y="569087"/>
            <a:ext cx="9399568" cy="820377"/>
          </a:xfrm>
        </p:spPr>
        <p:txBody>
          <a:bodyPr>
            <a:normAutofit/>
          </a:bodyPr>
          <a:lstStyle/>
          <a:p>
            <a:r>
              <a:rPr lang="en-US" dirty="0" smtClean="0">
                <a:latin typeface="Arial" panose="020B0604020202020204" pitchFamily="34" charset="0"/>
                <a:cs typeface="Arial" panose="020B0604020202020204" pitchFamily="34" charset="0"/>
              </a:rPr>
              <a:t>Internet Today (</a:t>
            </a:r>
            <a:r>
              <a:rPr lang="en-US" dirty="0" err="1" smtClean="0">
                <a:latin typeface="Arial" panose="020B0604020202020204" pitchFamily="34" charset="0"/>
                <a:cs typeface="Arial" panose="020B0604020202020204" pitchFamily="34" charset="0"/>
              </a:rPr>
              <a:t>contd</a:t>
            </a:r>
            <a:r>
              <a:rPr lang="en-US"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18173264-A59D-9244-B2A2-172745D3A532}"/>
              </a:ext>
            </a:extLst>
          </p:cNvPr>
          <p:cNvSpPr>
            <a:spLocks noGrp="1"/>
          </p:cNvSpPr>
          <p:nvPr>
            <p:ph idx="1"/>
          </p:nvPr>
        </p:nvSpPr>
        <p:spPr>
          <a:xfrm>
            <a:off x="2437926" y="1491695"/>
            <a:ext cx="8915400" cy="4466735"/>
          </a:xfrm>
        </p:spPr>
        <p:txBody>
          <a:bodyPr>
            <a:noAutofit/>
          </a:bodyPr>
          <a:lstStyle/>
          <a:p>
            <a:r>
              <a:rPr lang="en-US" sz="2000" dirty="0" smtClean="0">
                <a:latin typeface="Arial" panose="020B0604020202020204" pitchFamily="34" charset="0"/>
                <a:cs typeface="Arial" panose="020B0604020202020204" pitchFamily="34" charset="0"/>
              </a:rPr>
              <a:t>DATA travels across several networks, several tens of routers</a:t>
            </a:r>
          </a:p>
          <a:p>
            <a:pPr lvl="1"/>
            <a:r>
              <a:rPr lang="en-US" sz="1800" b="1" i="1" dirty="0" smtClean="0">
                <a:latin typeface="Arial" panose="020B0604020202020204" pitchFamily="34" charset="0"/>
                <a:cs typeface="Arial" panose="020B0604020202020204" pitchFamily="34" charset="0"/>
              </a:rPr>
              <a:t>Routing Path through the networks</a:t>
            </a:r>
            <a:r>
              <a:rPr lang="en-US" sz="1800" b="1" i="1" dirty="0" smtClean="0">
                <a:solidFill>
                  <a:schemeClr val="tx1"/>
                </a:solidFill>
                <a:latin typeface="Arial" panose="020B0604020202020204" pitchFamily="34" charset="0"/>
                <a:cs typeface="Arial" panose="020B0604020202020204" pitchFamily="34" charset="0"/>
              </a:rPr>
              <a:t> defined </a:t>
            </a:r>
            <a:r>
              <a:rPr lang="en-US" sz="1800" b="1" i="1" dirty="0" smtClean="0">
                <a:latin typeface="Arial" panose="020B0604020202020204" pitchFamily="34" charset="0"/>
                <a:cs typeface="Arial" panose="020B0604020202020204" pitchFamily="34" charset="0"/>
              </a:rPr>
              <a:t>by Routing tables</a:t>
            </a:r>
          </a:p>
          <a:p>
            <a:pPr lvl="1"/>
            <a:r>
              <a:rPr lang="en-US" sz="1800" b="1" i="1" dirty="0" smtClean="0">
                <a:latin typeface="Arial" panose="020B0604020202020204" pitchFamily="34" charset="0"/>
                <a:cs typeface="Arial" panose="020B0604020202020204" pitchFamily="34" charset="0"/>
              </a:rPr>
              <a:t>Routing Table Size     &gt; 800,0000</a:t>
            </a:r>
          </a:p>
          <a:p>
            <a:pPr lvl="1"/>
            <a:r>
              <a:rPr lang="en-US" sz="1800" b="1" i="1" dirty="0" smtClean="0">
                <a:latin typeface="Arial" panose="020B0604020202020204" pitchFamily="34" charset="0"/>
                <a:cs typeface="Arial" panose="020B0604020202020204" pitchFamily="34" charset="0"/>
              </a:rPr>
              <a:t>Severe Security Concerns at Layer 3</a:t>
            </a:r>
            <a:endParaRPr lang="en-US" sz="1800" dirty="0" smtClean="0">
              <a:latin typeface="Arial" panose="020B0604020202020204" pitchFamily="34" charset="0"/>
              <a:cs typeface="Arial" panose="020B0604020202020204" pitchFamily="34" charset="0"/>
            </a:endParaRPr>
          </a:p>
          <a:p>
            <a:r>
              <a:rPr lang="en-US" sz="2000" b="1" i="1" dirty="0" smtClean="0">
                <a:latin typeface="Arial" panose="020B0604020202020204" pitchFamily="34" charset="0"/>
                <a:cs typeface="Arial" panose="020B0604020202020204" pitchFamily="34" charset="0"/>
              </a:rPr>
              <a:t>Consequences </a:t>
            </a:r>
          </a:p>
          <a:p>
            <a:pPr lvl="1"/>
            <a:r>
              <a:rPr lang="en-US" sz="1800" dirty="0" smtClean="0">
                <a:latin typeface="Arial" panose="020B0604020202020204" pitchFamily="34" charset="0"/>
                <a:cs typeface="Arial" panose="020B0604020202020204" pitchFamily="34" charset="0"/>
              </a:rPr>
              <a:t>Non-deterministic Delays</a:t>
            </a:r>
          </a:p>
          <a:p>
            <a:pPr lvl="1"/>
            <a:r>
              <a:rPr lang="en-US" sz="1800" dirty="0" smtClean="0">
                <a:latin typeface="Arial" panose="020B0604020202020204" pitchFamily="34" charset="0"/>
                <a:cs typeface="Arial" panose="020B0604020202020204" pitchFamily="34" charset="0"/>
              </a:rPr>
              <a:t>Unpredictable Loss of  Data </a:t>
            </a:r>
          </a:p>
          <a:p>
            <a:pPr lvl="1"/>
            <a:r>
              <a:rPr lang="en-US" sz="1800" dirty="0" smtClean="0">
                <a:latin typeface="Arial" panose="020B0604020202020204" pitchFamily="34" charset="0"/>
                <a:cs typeface="Arial" panose="020B0604020202020204" pitchFamily="34" charset="0"/>
              </a:rPr>
              <a:t>Vulnerable to security attacks</a:t>
            </a:r>
          </a:p>
          <a:p>
            <a:pPr lvl="1"/>
            <a:r>
              <a:rPr lang="en-US" sz="1800" dirty="0" smtClean="0">
                <a:latin typeface="Arial" panose="020B0604020202020204" pitchFamily="34" charset="0"/>
                <a:cs typeface="Arial" panose="020B0604020202020204" pitchFamily="34" charset="0"/>
              </a:rPr>
              <a:t>Privacy Compromised </a:t>
            </a:r>
          </a:p>
          <a:p>
            <a:pPr marL="457200" lvl="1" indent="0">
              <a:buNone/>
            </a:pPr>
            <a:endParaRPr lang="en-US" sz="1800" dirty="0">
              <a:latin typeface="Arial" panose="020B0604020202020204" pitchFamily="34" charset="0"/>
              <a:cs typeface="Arial" panose="020B0604020202020204" pitchFamily="34" charset="0"/>
            </a:endParaRPr>
          </a:p>
          <a:p>
            <a:pPr lvl="1"/>
            <a:endParaRPr lang="en-US" sz="18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CEC4434C-78A6-9541-BEB1-BE6E6B6BAEC2}"/>
              </a:ext>
            </a:extLst>
          </p:cNvPr>
          <p:cNvSpPr>
            <a:spLocks noGrp="1"/>
          </p:cNvSpPr>
          <p:nvPr>
            <p:ph type="dt" sz="half" idx="10"/>
          </p:nvPr>
        </p:nvSpPr>
        <p:spPr/>
        <p:txBody>
          <a:bodyPr/>
          <a:lstStyle/>
          <a:p>
            <a:fld id="{67F8C756-06D5-834B-B633-9C31D5ABB125}" type="datetime1">
              <a:rPr lang="en-US" smtClean="0"/>
              <a:t>10/14/2020</a:t>
            </a:fld>
            <a:endParaRPr lang="en-US"/>
          </a:p>
        </p:txBody>
      </p:sp>
      <p:sp>
        <p:nvSpPr>
          <p:cNvPr id="5" name="Slide Number Placeholder 4">
            <a:extLst>
              <a:ext uri="{FF2B5EF4-FFF2-40B4-BE49-F238E27FC236}">
                <a16:creationId xmlns:a16="http://schemas.microsoft.com/office/drawing/2014/main" id="{1118397A-42E0-E747-9A4E-046B17DC1334}"/>
              </a:ext>
            </a:extLst>
          </p:cNvPr>
          <p:cNvSpPr>
            <a:spLocks noGrp="1"/>
          </p:cNvSpPr>
          <p:nvPr>
            <p:ph type="sldNum" sz="quarter" idx="12"/>
          </p:nvPr>
        </p:nvSpPr>
        <p:spPr/>
        <p:txBody>
          <a:bodyPr/>
          <a:lstStyle/>
          <a:p>
            <a:fld id="{BBB1119D-FF0F-D548-9658-960D385AC394}" type="slidenum">
              <a:rPr lang="en-US" smtClean="0"/>
              <a:t>6</a:t>
            </a:fld>
            <a:endParaRPr lang="en-US" dirty="0"/>
          </a:p>
        </p:txBody>
      </p:sp>
    </p:spTree>
    <p:extLst>
      <p:ext uri="{BB962C8B-B14F-4D97-AF65-F5344CB8AC3E}">
        <p14:creationId xmlns:p14="http://schemas.microsoft.com/office/powerpoint/2010/main" val="1615594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8388" y="578708"/>
            <a:ext cx="5947791" cy="783271"/>
          </a:xfrm>
        </p:spPr>
        <p:txBody>
          <a:bodyPr>
            <a:normAutofit/>
          </a:bodyPr>
          <a:lstStyle/>
          <a:p>
            <a:r>
              <a:rPr lang="en-US" sz="4000" dirty="0" smtClean="0">
                <a:latin typeface="Arial" panose="020B0604020202020204" pitchFamily="34" charset="0"/>
                <a:cs typeface="Arial" panose="020B0604020202020204" pitchFamily="34" charset="0"/>
              </a:rPr>
              <a:t>Solution?</a:t>
            </a:r>
            <a:endParaRPr lang="en-US" sz="4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494490" y="2111646"/>
            <a:ext cx="8108659" cy="2849459"/>
          </a:xfrm>
        </p:spPr>
        <p:txBody>
          <a:bodyPr>
            <a:noAutofit/>
          </a:bodyPr>
          <a:lstStyle/>
          <a:p>
            <a:r>
              <a:rPr lang="en-US" sz="2000" dirty="0">
                <a:latin typeface="Arial" panose="020B0604020202020204" pitchFamily="34" charset="0"/>
                <a:cs typeface="Arial" panose="020B0604020202020204" pitchFamily="34" charset="0"/>
              </a:rPr>
              <a:t>I</a:t>
            </a:r>
            <a:r>
              <a:rPr lang="en-US" sz="2000" dirty="0" smtClean="0">
                <a:latin typeface="Arial" panose="020B0604020202020204" pitchFamily="34" charset="0"/>
                <a:cs typeface="Arial" panose="020B0604020202020204" pitchFamily="34" charset="0"/>
              </a:rPr>
              <a:t>mprove </a:t>
            </a:r>
            <a:r>
              <a:rPr lang="en-US" sz="2000" dirty="0">
                <a:latin typeface="Arial" panose="020B0604020202020204" pitchFamily="34" charset="0"/>
                <a:cs typeface="Arial" panose="020B0604020202020204" pitchFamily="34" charset="0"/>
              </a:rPr>
              <a:t>the Internet? </a:t>
            </a:r>
            <a:r>
              <a:rPr lang="en-US" sz="2000" dirty="0" smtClean="0">
                <a:latin typeface="Arial" panose="020B0604020202020204" pitchFamily="34" charset="0"/>
                <a:cs typeface="Arial" panose="020B0604020202020204" pitchFamily="34" charset="0"/>
              </a:rPr>
              <a:t>– We are trying</a:t>
            </a:r>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R</a:t>
            </a:r>
            <a:r>
              <a:rPr lang="en-US" sz="2000" dirty="0" smtClean="0">
                <a:latin typeface="Arial" panose="020B0604020202020204" pitchFamily="34" charset="0"/>
                <a:cs typeface="Arial" panose="020B0604020202020204" pitchFamily="34" charset="0"/>
              </a:rPr>
              <a:t>eplace </a:t>
            </a:r>
            <a:r>
              <a:rPr lang="en-US" sz="2000" dirty="0">
                <a:latin typeface="Arial" panose="020B0604020202020204" pitchFamily="34" charset="0"/>
                <a:cs typeface="Arial" panose="020B0604020202020204" pitchFamily="34" charset="0"/>
              </a:rPr>
              <a:t>the </a:t>
            </a:r>
            <a:r>
              <a:rPr lang="en-US" sz="2000" dirty="0" smtClean="0">
                <a:latin typeface="Arial" panose="020B0604020202020204" pitchFamily="34" charset="0"/>
                <a:cs typeface="Arial" panose="020B0604020202020204" pitchFamily="34" charset="0"/>
              </a:rPr>
              <a:t>Internet? ……….</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B</a:t>
            </a:r>
            <a:r>
              <a:rPr lang="en-US" sz="2000" dirty="0" smtClean="0">
                <a:latin typeface="Arial" panose="020B0604020202020204" pitchFamily="34" charset="0"/>
                <a:cs typeface="Arial" panose="020B0604020202020204" pitchFamily="34" charset="0"/>
              </a:rPr>
              <a:t>ypass </a:t>
            </a:r>
            <a:r>
              <a:rPr lang="en-US" sz="2000" dirty="0">
                <a:latin typeface="Arial" panose="020B0604020202020204" pitchFamily="34" charset="0"/>
                <a:cs typeface="Arial" panose="020B0604020202020204" pitchFamily="34" charset="0"/>
              </a:rPr>
              <a:t>the </a:t>
            </a:r>
            <a:r>
              <a:rPr lang="en-US" sz="2000" dirty="0" smtClean="0">
                <a:latin typeface="Arial" panose="020B0604020202020204" pitchFamily="34" charset="0"/>
                <a:cs typeface="Arial" panose="020B0604020202020204" pitchFamily="34" charset="0"/>
              </a:rPr>
              <a:t>Internet – possible </a:t>
            </a:r>
          </a:p>
          <a:p>
            <a:pPr lvl="1"/>
            <a:r>
              <a:rPr lang="en-US" sz="1800" dirty="0" smtClean="0">
                <a:solidFill>
                  <a:schemeClr val="tx1"/>
                </a:solidFill>
                <a:latin typeface="Arial" panose="020B0604020202020204" pitchFamily="34" charset="0"/>
                <a:cs typeface="Arial" panose="020B0604020202020204" pitchFamily="34" charset="0"/>
              </a:rPr>
              <a:t>Turn on bypass services for specific IP users when needed</a:t>
            </a:r>
          </a:p>
          <a:p>
            <a:pPr lvl="1"/>
            <a:r>
              <a:rPr lang="en-US" sz="1800" dirty="0" smtClean="0">
                <a:solidFill>
                  <a:schemeClr val="tx1"/>
                </a:solidFill>
                <a:latin typeface="Arial" panose="020B0604020202020204" pitchFamily="34" charset="0"/>
                <a:cs typeface="Arial" panose="020B0604020202020204" pitchFamily="34" charset="0"/>
              </a:rPr>
              <a:t>The Expedited Internet Bypass Protocol (EIBP) </a:t>
            </a:r>
          </a:p>
          <a:p>
            <a:pPr lvl="1"/>
            <a:endParaRPr lang="en-US" sz="1800" b="1" dirty="0" smtClean="0">
              <a:solidFill>
                <a:srgbClr val="C00000"/>
              </a:solidFill>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fld id="{67F8C756-06D5-834B-B633-9C31D5ABB125}" type="datetime1">
              <a:rPr lang="en-US" smtClean="0"/>
              <a:t>10/14/2020</a:t>
            </a:fld>
            <a:endParaRPr lang="en-US"/>
          </a:p>
        </p:txBody>
      </p:sp>
      <p:sp>
        <p:nvSpPr>
          <p:cNvPr id="5" name="Slide Number Placeholder 4"/>
          <p:cNvSpPr>
            <a:spLocks noGrp="1"/>
          </p:cNvSpPr>
          <p:nvPr>
            <p:ph type="sldNum" sz="quarter" idx="12"/>
          </p:nvPr>
        </p:nvSpPr>
        <p:spPr/>
        <p:txBody>
          <a:bodyPr/>
          <a:lstStyle/>
          <a:p>
            <a:fld id="{BBB1119D-FF0F-D548-9658-960D385AC394}" type="slidenum">
              <a:rPr lang="en-US" smtClean="0"/>
              <a:t>7</a:t>
            </a:fld>
            <a:endParaRPr lang="en-US" dirty="0"/>
          </a:p>
        </p:txBody>
      </p:sp>
    </p:spTree>
    <p:extLst>
      <p:ext uri="{BB962C8B-B14F-4D97-AF65-F5344CB8AC3E}">
        <p14:creationId xmlns:p14="http://schemas.microsoft.com/office/powerpoint/2010/main" val="4587173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FB4CEA3-6C13-BF45-9AAA-8A8FA532208F}"/>
              </a:ext>
            </a:extLst>
          </p:cNvPr>
          <p:cNvSpPr>
            <a:spLocks noGrp="1"/>
          </p:cNvSpPr>
          <p:nvPr>
            <p:ph type="title"/>
          </p:nvPr>
        </p:nvSpPr>
        <p:spPr>
          <a:xfrm>
            <a:off x="1939234" y="512462"/>
            <a:ext cx="9279688" cy="855162"/>
          </a:xfrm>
        </p:spPr>
        <p:txBody>
          <a:bodyPr>
            <a:normAutofit/>
          </a:bodyPr>
          <a:lstStyle/>
          <a:p>
            <a:r>
              <a:rPr lang="en-US" dirty="0" smtClean="0"/>
              <a:t>The Expedited Internet Bypass Protocol</a:t>
            </a:r>
            <a:endParaRPr lang="en-US" dirty="0"/>
          </a:p>
        </p:txBody>
      </p:sp>
      <p:sp>
        <p:nvSpPr>
          <p:cNvPr id="7" name="Subtitle 6">
            <a:extLst>
              <a:ext uri="{FF2B5EF4-FFF2-40B4-BE49-F238E27FC236}">
                <a16:creationId xmlns:a16="http://schemas.microsoft.com/office/drawing/2014/main" id="{F5414683-0561-8743-90EE-99639EB9DC56}"/>
              </a:ext>
            </a:extLst>
          </p:cNvPr>
          <p:cNvSpPr>
            <a:spLocks noGrp="1"/>
          </p:cNvSpPr>
          <p:nvPr>
            <p:ph idx="1"/>
          </p:nvPr>
        </p:nvSpPr>
        <p:spPr>
          <a:xfrm>
            <a:off x="1939233" y="1617723"/>
            <a:ext cx="9941932" cy="4078005"/>
          </a:xfrm>
        </p:spPr>
        <p:txBody>
          <a:bodyPr>
            <a:normAutofit fontScale="92500" lnSpcReduction="10000"/>
          </a:bodyPr>
          <a:lstStyle/>
          <a:p>
            <a:r>
              <a:rPr lang="en-US" sz="2000" dirty="0" smtClean="0"/>
              <a:t>EIBP for end to end IP packet </a:t>
            </a:r>
            <a:r>
              <a:rPr lang="en-US" sz="2000" dirty="0"/>
              <a:t>delivery (IP Network or user) </a:t>
            </a:r>
            <a:endParaRPr lang="en-US" sz="2000" dirty="0" smtClean="0"/>
          </a:p>
          <a:p>
            <a:r>
              <a:rPr lang="en-US" sz="2000" dirty="0" smtClean="0"/>
              <a:t>Uses no routing protocols </a:t>
            </a:r>
          </a:p>
          <a:p>
            <a:pPr lvl="1"/>
            <a:r>
              <a:rPr lang="en-US" sz="1800" dirty="0"/>
              <a:t>No global dissemination of routes </a:t>
            </a:r>
          </a:p>
          <a:p>
            <a:pPr lvl="1"/>
            <a:r>
              <a:rPr lang="en-US" sz="1800" dirty="0"/>
              <a:t>No </a:t>
            </a:r>
            <a:r>
              <a:rPr lang="en-US" sz="1800" dirty="0" smtClean="0"/>
              <a:t>routing tables</a:t>
            </a:r>
            <a:endParaRPr lang="en-US" sz="2000" dirty="0" smtClean="0"/>
          </a:p>
          <a:p>
            <a:r>
              <a:rPr lang="en-US" sz="2000" b="1" i="1" dirty="0" smtClean="0">
                <a:solidFill>
                  <a:schemeClr val="tx1"/>
                </a:solidFill>
              </a:rPr>
              <a:t>Auto-configured addresses at routers provide routing information</a:t>
            </a:r>
          </a:p>
          <a:p>
            <a:pPr lvl="1"/>
            <a:r>
              <a:rPr lang="en-US" sz="1800" dirty="0" smtClean="0"/>
              <a:t>Multiple routing Paths </a:t>
            </a:r>
          </a:p>
          <a:p>
            <a:pPr lvl="1"/>
            <a:r>
              <a:rPr lang="en-US" sz="1800" dirty="0" smtClean="0"/>
              <a:t>Topology </a:t>
            </a:r>
            <a:r>
              <a:rPr lang="en-US" sz="1800" dirty="0"/>
              <a:t>c</a:t>
            </a:r>
            <a:r>
              <a:rPr lang="en-US" sz="1800" dirty="0" smtClean="0"/>
              <a:t>hanges have localized impact</a:t>
            </a:r>
            <a:endParaRPr lang="en-US" sz="1800" dirty="0"/>
          </a:p>
          <a:p>
            <a:r>
              <a:rPr lang="en-US" sz="2000" dirty="0" smtClean="0"/>
              <a:t>Extremely Fast </a:t>
            </a:r>
            <a:r>
              <a:rPr lang="en-US" sz="2000" dirty="0"/>
              <a:t>Recovery on </a:t>
            </a:r>
            <a:r>
              <a:rPr lang="en-US" sz="2000" dirty="0" smtClean="0"/>
              <a:t>component Failures  </a:t>
            </a:r>
          </a:p>
          <a:p>
            <a:r>
              <a:rPr lang="en-US" sz="2000" b="1" dirty="0" smtClean="0">
                <a:solidFill>
                  <a:schemeClr val="tx1"/>
                </a:solidFill>
              </a:rPr>
              <a:t>A Single Protocol </a:t>
            </a:r>
            <a:r>
              <a:rPr lang="en-US" sz="2000" dirty="0" smtClean="0"/>
              <a:t> to route and forward</a:t>
            </a:r>
          </a:p>
          <a:p>
            <a:pPr lvl="1"/>
            <a:r>
              <a:rPr lang="en-US" sz="1800" dirty="0" smtClean="0"/>
              <a:t>Integrates control and data planes </a:t>
            </a:r>
          </a:p>
          <a:p>
            <a:pPr lvl="1"/>
            <a:r>
              <a:rPr lang="en-US" sz="1800" dirty="0"/>
              <a:t>S</a:t>
            </a:r>
            <a:r>
              <a:rPr lang="en-US" sz="1800" dirty="0" smtClean="0"/>
              <a:t>imple and robust </a:t>
            </a:r>
          </a:p>
          <a:p>
            <a:endParaRPr lang="en-US" sz="2400" b="1" dirty="0"/>
          </a:p>
        </p:txBody>
      </p:sp>
      <p:sp>
        <p:nvSpPr>
          <p:cNvPr id="4" name="Date Placeholder 3">
            <a:extLst>
              <a:ext uri="{FF2B5EF4-FFF2-40B4-BE49-F238E27FC236}">
                <a16:creationId xmlns:a16="http://schemas.microsoft.com/office/drawing/2014/main" id="{C95DE1A9-B210-534B-AD68-B2365DAD10EB}"/>
              </a:ext>
            </a:extLst>
          </p:cNvPr>
          <p:cNvSpPr>
            <a:spLocks noGrp="1"/>
          </p:cNvSpPr>
          <p:nvPr>
            <p:ph type="dt" sz="half" idx="10"/>
          </p:nvPr>
        </p:nvSpPr>
        <p:spPr/>
        <p:txBody>
          <a:bodyPr/>
          <a:lstStyle/>
          <a:p>
            <a:fld id="{67F8C756-06D5-834B-B633-9C31D5ABB125}" type="datetime1">
              <a:rPr lang="en-US" smtClean="0"/>
              <a:t>10/14/2020</a:t>
            </a:fld>
            <a:endParaRPr lang="en-US"/>
          </a:p>
        </p:txBody>
      </p:sp>
      <p:sp>
        <p:nvSpPr>
          <p:cNvPr id="5" name="Slide Number Placeholder 4">
            <a:extLst>
              <a:ext uri="{FF2B5EF4-FFF2-40B4-BE49-F238E27FC236}">
                <a16:creationId xmlns:a16="http://schemas.microsoft.com/office/drawing/2014/main" id="{0CC2E49E-9749-CC42-B4E0-AB48B2AD381B}"/>
              </a:ext>
            </a:extLst>
          </p:cNvPr>
          <p:cNvSpPr>
            <a:spLocks noGrp="1"/>
          </p:cNvSpPr>
          <p:nvPr>
            <p:ph type="sldNum" sz="quarter" idx="12"/>
          </p:nvPr>
        </p:nvSpPr>
        <p:spPr/>
        <p:txBody>
          <a:bodyPr/>
          <a:lstStyle/>
          <a:p>
            <a:fld id="{BBB1119D-FF0F-D548-9658-960D385AC394}" type="slidenum">
              <a:rPr lang="en-US" smtClean="0"/>
              <a:t>8</a:t>
            </a:fld>
            <a:endParaRPr lang="en-US" dirty="0"/>
          </a:p>
        </p:txBody>
      </p:sp>
    </p:spTree>
    <p:extLst>
      <p:ext uri="{BB962C8B-B14F-4D97-AF65-F5344CB8AC3E}">
        <p14:creationId xmlns:p14="http://schemas.microsoft.com/office/powerpoint/2010/main" val="726541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5" end="5"/>
                                            </p:txEl>
                                          </p:spTgt>
                                        </p:tgtEl>
                                        <p:attrNameLst>
                                          <p:attrName>style.visibility</p:attrName>
                                        </p:attrNameLst>
                                      </p:cBhvr>
                                      <p:to>
                                        <p:strVal val="visible"/>
                                      </p:to>
                                    </p:set>
                                    <p:anim calcmode="lin" valueType="num">
                                      <p:cBhvr additive="base">
                                        <p:cTn id="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6" end="6"/>
                                            </p:txEl>
                                          </p:spTgt>
                                        </p:tgtEl>
                                        <p:attrNameLst>
                                          <p:attrName>style.visibility</p:attrName>
                                        </p:attrNameLst>
                                      </p:cBhvr>
                                      <p:to>
                                        <p:strVal val="visible"/>
                                      </p:to>
                                    </p:set>
                                    <p:anim calcmode="lin" valueType="num">
                                      <p:cBhvr additive="base">
                                        <p:cTn id="13"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7" end="7"/>
                                            </p:txEl>
                                          </p:spTgt>
                                        </p:tgtEl>
                                        <p:attrNameLst>
                                          <p:attrName>style.visibility</p:attrName>
                                        </p:attrNameLst>
                                      </p:cBhvr>
                                      <p:to>
                                        <p:strVal val="visible"/>
                                      </p:to>
                                    </p:set>
                                    <p:anim calcmode="lin" valueType="num">
                                      <p:cBhvr additive="base">
                                        <p:cTn id="19"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xEl>
                                              <p:pRg st="8" end="8"/>
                                            </p:txEl>
                                          </p:spTgt>
                                        </p:tgtEl>
                                        <p:attrNameLst>
                                          <p:attrName>style.visibility</p:attrName>
                                        </p:attrNameLst>
                                      </p:cBhvr>
                                      <p:to>
                                        <p:strVal val="visible"/>
                                      </p:to>
                                    </p:set>
                                    <p:anim calcmode="lin" valueType="num">
                                      <p:cBhvr additive="base">
                                        <p:cTn id="25"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xEl>
                                              <p:pRg st="9" end="9"/>
                                            </p:txEl>
                                          </p:spTgt>
                                        </p:tgtEl>
                                        <p:attrNameLst>
                                          <p:attrName>style.visibility</p:attrName>
                                        </p:attrNameLst>
                                      </p:cBhvr>
                                      <p:to>
                                        <p:strVal val="visible"/>
                                      </p:to>
                                    </p:set>
                                    <p:anim calcmode="lin" valueType="num">
                                      <p:cBhvr additive="base">
                                        <p:cTn id="31" dur="500" fill="hold"/>
                                        <p:tgtEl>
                                          <p:spTgt spid="7">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
                                            <p:txEl>
                                              <p:pRg st="10" end="10"/>
                                            </p:txEl>
                                          </p:spTgt>
                                        </p:tgtEl>
                                        <p:attrNameLst>
                                          <p:attrName>style.visibility</p:attrName>
                                        </p:attrNameLst>
                                      </p:cBhvr>
                                      <p:to>
                                        <p:strVal val="visible"/>
                                      </p:to>
                                    </p:set>
                                    <p:anim calcmode="lin" valueType="num">
                                      <p:cBhvr additive="base">
                                        <p:cTn id="37" dur="500" fill="hold"/>
                                        <p:tgtEl>
                                          <p:spTgt spid="7">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3274" y="735387"/>
            <a:ext cx="8911687" cy="835039"/>
          </a:xfrm>
        </p:spPr>
        <p:txBody>
          <a:bodyPr/>
          <a:lstStyle/>
          <a:p>
            <a:r>
              <a:rPr lang="en-US" dirty="0"/>
              <a:t>The Expedited Internet Bypass Protocol</a:t>
            </a:r>
          </a:p>
        </p:txBody>
      </p:sp>
      <p:sp>
        <p:nvSpPr>
          <p:cNvPr id="3" name="Content Placeholder 2"/>
          <p:cNvSpPr>
            <a:spLocks noGrp="1"/>
          </p:cNvSpPr>
          <p:nvPr>
            <p:ph idx="1"/>
          </p:nvPr>
        </p:nvSpPr>
        <p:spPr>
          <a:xfrm>
            <a:off x="2019353" y="1695854"/>
            <a:ext cx="8915400" cy="4215847"/>
          </a:xfrm>
        </p:spPr>
        <p:txBody>
          <a:bodyPr>
            <a:normAutofit/>
          </a:bodyPr>
          <a:lstStyle/>
          <a:p>
            <a:r>
              <a:rPr lang="en-US" dirty="0" smtClean="0"/>
              <a:t>Expedites selected traffic – </a:t>
            </a:r>
          </a:p>
          <a:p>
            <a:pPr lvl="1"/>
            <a:r>
              <a:rPr lang="en-US" dirty="0" smtClean="0"/>
              <a:t>EIBP </a:t>
            </a:r>
            <a:r>
              <a:rPr lang="en-US" dirty="0"/>
              <a:t>traffic flows below IP, hence IP traffic is </a:t>
            </a:r>
            <a:r>
              <a:rPr lang="en-US" dirty="0" smtClean="0"/>
              <a:t>avoided</a:t>
            </a:r>
          </a:p>
          <a:p>
            <a:pPr lvl="1"/>
            <a:r>
              <a:rPr lang="en-US" dirty="0" smtClean="0"/>
              <a:t>EIBP traffic bypasses layer 3 security threats</a:t>
            </a:r>
          </a:p>
          <a:p>
            <a:r>
              <a:rPr lang="en-US" dirty="0" smtClean="0"/>
              <a:t>EIBP has no dependency on any Layer 3 protocol</a:t>
            </a:r>
          </a:p>
          <a:p>
            <a:r>
              <a:rPr lang="en-US" dirty="0" smtClean="0"/>
              <a:t>Traffic flow at Layer 3 is not impacted</a:t>
            </a:r>
          </a:p>
          <a:p>
            <a:pPr lvl="1"/>
            <a:r>
              <a:rPr lang="en-US" dirty="0" smtClean="0"/>
              <a:t>EIBP operations are transparent to operations at Layer 3</a:t>
            </a:r>
          </a:p>
          <a:p>
            <a:endParaRPr lang="en-US" dirty="0" smtClean="0"/>
          </a:p>
          <a:p>
            <a:r>
              <a:rPr lang="en-US" dirty="0" smtClean="0"/>
              <a:t>EIBP has been coded and prototype tested (GENI testbed)</a:t>
            </a:r>
          </a:p>
          <a:p>
            <a:r>
              <a:rPr lang="en-US" dirty="0" smtClean="0"/>
              <a:t>Performance compared to IP &amp;OSPF, IP&amp;BGP</a:t>
            </a:r>
          </a:p>
          <a:p>
            <a:endParaRPr lang="en-US" dirty="0" smtClean="0"/>
          </a:p>
          <a:p>
            <a:endParaRPr lang="en-US" dirty="0" smtClean="0"/>
          </a:p>
          <a:p>
            <a:endParaRPr lang="en-US" dirty="0"/>
          </a:p>
        </p:txBody>
      </p:sp>
      <p:sp>
        <p:nvSpPr>
          <p:cNvPr id="4" name="Date Placeholder 3"/>
          <p:cNvSpPr>
            <a:spLocks noGrp="1"/>
          </p:cNvSpPr>
          <p:nvPr>
            <p:ph type="dt" sz="half" idx="10"/>
          </p:nvPr>
        </p:nvSpPr>
        <p:spPr/>
        <p:txBody>
          <a:bodyPr/>
          <a:lstStyle/>
          <a:p>
            <a:fld id="{67F8C756-06D5-834B-B633-9C31D5ABB125}" type="datetime1">
              <a:rPr lang="en-US" smtClean="0"/>
              <a:t>10/14/2020</a:t>
            </a:fld>
            <a:endParaRPr lang="en-US"/>
          </a:p>
        </p:txBody>
      </p:sp>
      <p:sp>
        <p:nvSpPr>
          <p:cNvPr id="5" name="Slide Number Placeholder 4"/>
          <p:cNvSpPr>
            <a:spLocks noGrp="1"/>
          </p:cNvSpPr>
          <p:nvPr>
            <p:ph type="sldNum" sz="quarter" idx="12"/>
          </p:nvPr>
        </p:nvSpPr>
        <p:spPr/>
        <p:txBody>
          <a:bodyPr/>
          <a:lstStyle/>
          <a:p>
            <a:fld id="{BBB1119D-FF0F-D548-9658-960D385AC394}" type="slidenum">
              <a:rPr lang="en-US" smtClean="0"/>
              <a:t>9</a:t>
            </a:fld>
            <a:endParaRPr lang="en-US" dirty="0"/>
          </a:p>
        </p:txBody>
      </p:sp>
    </p:spTree>
    <p:extLst>
      <p:ext uri="{BB962C8B-B14F-4D97-AF65-F5344CB8AC3E}">
        <p14:creationId xmlns:p14="http://schemas.microsoft.com/office/powerpoint/2010/main" val="2611383477"/>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33222</TotalTime>
  <Words>2141</Words>
  <Application>Microsoft Office PowerPoint</Application>
  <PresentationFormat>Widescreen</PresentationFormat>
  <Paragraphs>489</Paragraphs>
  <Slides>29</Slides>
  <Notes>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29</vt:i4>
      </vt:variant>
    </vt:vector>
  </HeadingPairs>
  <TitlesOfParts>
    <vt:vector size="40" baseType="lpstr">
      <vt:lpstr>ＭＳ Ｐゴシック</vt:lpstr>
      <vt:lpstr>SimSun</vt:lpstr>
      <vt:lpstr>Arial</vt:lpstr>
      <vt:lpstr>Calibri</vt:lpstr>
      <vt:lpstr>Cambria</vt:lpstr>
      <vt:lpstr>Century Gothic</vt:lpstr>
      <vt:lpstr>ÇlÇr ñæí©</vt:lpstr>
      <vt:lpstr>Times New Roman</vt:lpstr>
      <vt:lpstr>Wingdings</vt:lpstr>
      <vt:lpstr>Wingdings 3</vt:lpstr>
      <vt:lpstr>Wisp</vt:lpstr>
      <vt:lpstr>Can We Improve Internet Performance?  An Expedited Internet Bypass Protocol</vt:lpstr>
      <vt:lpstr>Agenda</vt:lpstr>
      <vt:lpstr>Growing Networks and Needs</vt:lpstr>
      <vt:lpstr>The Demand Scenario </vt:lpstr>
      <vt:lpstr>Internet Today</vt:lpstr>
      <vt:lpstr>Internet Today (contd)</vt:lpstr>
      <vt:lpstr>Solution?</vt:lpstr>
      <vt:lpstr>The Expedited Internet Bypass Protocol</vt:lpstr>
      <vt:lpstr>The Expedited Internet Bypass Protocol</vt:lpstr>
      <vt:lpstr>The Expedited Internet Bypass Protocol</vt:lpstr>
      <vt:lpstr>Routing with EIBP</vt:lpstr>
      <vt:lpstr>Structed  Addresses</vt:lpstr>
      <vt:lpstr>Routing with Structured Addresses</vt:lpstr>
      <vt:lpstr>Flow Chart  to Route with EIBP</vt:lpstr>
      <vt:lpstr>EIBP Implementation</vt:lpstr>
      <vt:lpstr>Bypass Protocol Implementation</vt:lpstr>
      <vt:lpstr>EIBP Implementation Flexibility </vt:lpstr>
      <vt:lpstr>Prototype Tests on GENI Testbed</vt:lpstr>
      <vt:lpstr>Prototype Evaluation on GENI Test Bed 17 Routers with IP Clients </vt:lpstr>
      <vt:lpstr>Convergence Process on Failures</vt:lpstr>
      <vt:lpstr>Convergence Delays Recorded</vt:lpstr>
      <vt:lpstr>Failure Recovery and Convergence</vt:lpstr>
      <vt:lpstr>Routing Table Sizes</vt:lpstr>
      <vt:lpstr>Benefits   </vt:lpstr>
      <vt:lpstr>Inter-AS with EIBP</vt:lpstr>
      <vt:lpstr>Extending to inter-AS </vt:lpstr>
      <vt:lpstr>Future Features</vt:lpstr>
      <vt:lpstr>Future Benefits</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Nirmala Shenoy</cp:lastModifiedBy>
  <cp:revision>264</cp:revision>
  <cp:lastPrinted>2020-10-12T19:16:38Z</cp:lastPrinted>
  <dcterms:created xsi:type="dcterms:W3CDTF">2018-03-26T13:57:35Z</dcterms:created>
  <dcterms:modified xsi:type="dcterms:W3CDTF">2020-10-14T15:43:21Z</dcterms:modified>
</cp:coreProperties>
</file>